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2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4" r:id="rId3"/>
    <p:sldId id="257" r:id="rId4"/>
    <p:sldId id="265" r:id="rId5"/>
    <p:sldId id="266" r:id="rId6"/>
    <p:sldId id="259" r:id="rId7"/>
    <p:sldId id="267" r:id="rId8"/>
    <p:sldId id="273" r:id="rId9"/>
    <p:sldId id="262" r:id="rId10"/>
    <p:sldId id="270" r:id="rId11"/>
    <p:sldId id="268" r:id="rId12"/>
    <p:sldId id="272" r:id="rId13"/>
    <p:sldId id="269" r:id="rId14"/>
    <p:sldId id="271" r:id="rId15"/>
    <p:sldId id="26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CED7"/>
    <a:srgbClr val="42B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24" autoAdjust="0"/>
  </p:normalViewPr>
  <p:slideViewPr>
    <p:cSldViewPr snapToGrid="0">
      <p:cViewPr>
        <p:scale>
          <a:sx n="70" d="100"/>
          <a:sy n="70" d="100"/>
        </p:scale>
        <p:origin x="82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ikus\Desktop\2023\&#1053;&#1057;&#1047;\&#1053;&#1057;&#1047;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ikus\Desktop\&#1076;&#1083;&#1103;%20&#1088;&#1072;&#1089;&#1095;&#1077;&#1090;&#1086;&#1074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&#1053;&#1057;&#1047;%202022%20&#1092;&#1086;&#1085;&#1076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&#1053;&#1057;&#1047;%202022%20&#1092;&#1086;&#1085;&#1076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&#1053;&#1057;&#1047;%202022%20&#1092;&#1086;&#1085;&#1076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&#1053;&#1057;&#1047;%202022%20&#1092;&#1086;&#1085;&#1076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ownloads\&#1088;&#1072;&#1089;&#1087;&#1088;&#1077;&#1076;&#1077;&#1083;&#1077;&#1085;&#1080;&#1077;%20&#1087;&#1086;%20&#1091;&#1089;&#1083;&#1091;&#1075;&#1072;&#1084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ownloads\&#1088;&#1072;&#1089;&#1087;&#1088;&#1077;&#1076;&#1077;&#1083;&#1077;&#1085;&#1080;&#1077;%20&#1087;&#1086;%20&#1091;&#1089;&#1083;&#1091;&#1075;&#1072;&#1084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ownloads\&#1088;&#1072;&#1089;&#1087;&#1088;&#1077;&#1076;&#1077;&#1083;&#1077;&#1085;&#1080;&#1077;%20&#1087;&#1086;%20&#1091;&#1089;&#1083;&#1091;&#1075;&#1072;&#1084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ownloads\&#1088;&#1072;&#1089;&#1087;&#1088;&#1077;&#1076;&#1077;&#1083;&#1077;&#1085;&#1080;&#1077;%20&#1087;&#1086;%20&#1091;&#1089;&#1083;&#1091;&#1075;&#1072;&#1084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ikus\Desktop\2023\&#1053;&#1057;&#1047;\&#1053;&#1057;&#1047;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ownloads\&#1088;&#1072;&#1089;&#1087;&#1088;&#1077;&#1076;&#1077;&#1083;&#1077;&#1085;&#1080;&#1077;%20&#1087;&#1086;%20&#1091;&#1089;&#1083;&#1091;&#1075;&#1072;&#1084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&#1053;&#1057;&#1047;%202022%20&#1092;&#1086;&#1085;&#1076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&#1053;&#1057;&#1047;%202022%20&#1092;&#1086;&#1085;&#1076;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ikus\Desktop\&#1088;&#1072;&#1089;&#1095;&#1077;&#1090;&#1099;%20&#1082;%20&#1101;&#1082;&#1089;&#1087;&#1088;&#1077;&#1089;&#1089;-&#1089;&#1074;&#1086;&#1076;&#1082;&#1077;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hirbekova_a\Desktop\&#1053;&#1057;&#1047;%202022%20&#1092;&#1086;&#1085;&#1076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ikus\Desktop\&#1076;&#1083;&#1103;%20&#1088;&#1072;&#1089;&#1095;&#1077;&#1090;&#1086;&#1074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ikus\Desktop\2023\&#1053;&#1057;&#1047;\2%20&#1082;&#1074;&#1072;&#1088;&#1090;&#1072;&#1083;\&#1055;&#1088;&#1080;&#1083;&#1086;&#1078;&#1077;&#1085;&#1080;&#1077;%203%20-%20&#1088;&#1072;&#1089;&#1095;&#1077;&#1090;&#1099;%20&#1082;%20&#1101;&#1082;&#1089;&#1087;&#1088;&#1077;&#1089;&#1089;-&#1089;&#1074;&#1086;&#1076;&#1082;&#1077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62" b="1" i="0" u="none" strike="noStrike" kern="1200" cap="none" spc="2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62" b="1" i="0" u="none" strike="noStrike" kern="1200" cap="none" spc="2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Общие расходы на здравоохранение, </a:t>
            </a:r>
          </a:p>
          <a:p>
            <a:pPr algn="ctr" rtl="0">
              <a:defRPr lang="ru-RU" b="1" dirty="0">
                <a:solidFill>
                  <a:schemeClr val="tx1"/>
                </a:solidFill>
              </a:defRPr>
            </a:pPr>
            <a:r>
              <a:rPr lang="ru-RU" sz="1200" b="0" i="1" u="none" strike="noStrike" kern="1200" cap="none" spc="2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% от ВВП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862" b="1" i="0" u="none" strike="noStrike" kern="1200" cap="none" spc="20" baseline="0" dirty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3,9%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579-4EB1-BAB7-5275D9FAA5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макро!$B$4:$N$4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макро!$B$21:$N$21</c:f>
              <c:numCache>
                <c:formatCode>0.0%</c:formatCode>
                <c:ptCount val="13"/>
                <c:pt idx="0">
                  <c:v>4.0089132277359843E-2</c:v>
                </c:pt>
                <c:pt idx="1">
                  <c:v>3.3002333827574858E-2</c:v>
                </c:pt>
                <c:pt idx="2">
                  <c:v>3.7358872916868388E-2</c:v>
                </c:pt>
                <c:pt idx="3">
                  <c:v>3.3575754666067673E-2</c:v>
                </c:pt>
                <c:pt idx="4">
                  <c:v>3.8746293219840064E-2</c:v>
                </c:pt>
                <c:pt idx="5">
                  <c:v>3.6151815477703804E-2</c:v>
                </c:pt>
                <c:pt idx="6">
                  <c:v>3.6977297296110212E-2</c:v>
                </c:pt>
                <c:pt idx="7">
                  <c:v>3.2474111817481985E-2</c:v>
                </c:pt>
                <c:pt idx="8">
                  <c:v>2.9788009971076838E-2</c:v>
                </c:pt>
                <c:pt idx="9">
                  <c:v>2.9513961274677921E-2</c:v>
                </c:pt>
                <c:pt idx="10">
                  <c:v>3.9517341063758642E-2</c:v>
                </c:pt>
                <c:pt idx="11">
                  <c:v>4.1096367709519521E-2</c:v>
                </c:pt>
                <c:pt idx="12">
                  <c:v>3.7270194686558192E-2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1F-4A0C-81CD-3ABBDD94E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300556927"/>
        <c:axId val="1300568927"/>
      </c:lineChart>
      <c:catAx>
        <c:axId val="1300556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300568927"/>
        <c:crosses val="autoZero"/>
        <c:auto val="1"/>
        <c:lblAlgn val="ctr"/>
        <c:lblOffset val="100"/>
        <c:noMultiLvlLbl val="0"/>
      </c:catAx>
      <c:valAx>
        <c:axId val="1300568927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300556927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>
                <a:solidFill>
                  <a:schemeClr val="tx1"/>
                </a:solidFill>
              </a:rPr>
              <a:t>Государственные расходы по</a:t>
            </a:r>
            <a:r>
              <a:rPr lang="ru-RU" sz="1200" b="1" baseline="0" dirty="0">
                <a:solidFill>
                  <a:schemeClr val="tx1"/>
                </a:solidFill>
              </a:rPr>
              <a:t> источникам финансирования, </a:t>
            </a:r>
          </a:p>
          <a:p>
            <a:pPr>
              <a:defRPr sz="1200" b="1">
                <a:solidFill>
                  <a:schemeClr val="tx1"/>
                </a:solidFill>
              </a:defRPr>
            </a:pPr>
            <a:r>
              <a:rPr lang="ru-RU" sz="1200" b="0" i="1" baseline="0" dirty="0">
                <a:solidFill>
                  <a:schemeClr val="tx1"/>
                </a:solidFill>
              </a:rPr>
              <a:t>млрд. тенге</a:t>
            </a:r>
            <a:endParaRPr lang="ru-RU" sz="1200" b="0" i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2.4431509403358687E-2"/>
          <c:y val="6.2879048769873935E-2"/>
          <c:w val="0.95458362526357332"/>
          <c:h val="0.704663419962678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макро!$A$13</c:f>
              <c:strCache>
                <c:ptCount val="1"/>
                <c:pt idx="0">
                  <c:v>бюджетные расходы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макро!$B$4:$N$4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макро!$B$16:$N$16</c:f>
              <c:numCache>
                <c:formatCode>_-* #\ ##0\ _₽_-;\-* #\ ##0\ _₽_-;_-* "-"??\ _₽_-;_-@_-</c:formatCode>
                <c:ptCount val="13"/>
                <c:pt idx="0">
                  <c:v>408.180122112672</c:v>
                </c:pt>
                <c:pt idx="1">
                  <c:v>523.22708013522799</c:v>
                </c:pt>
                <c:pt idx="2">
                  <c:v>643.08510912276802</c:v>
                </c:pt>
                <c:pt idx="3">
                  <c:v>665.67715917758198</c:v>
                </c:pt>
                <c:pt idx="4">
                  <c:v>846.59387879351993</c:v>
                </c:pt>
                <c:pt idx="5">
                  <c:v>785.29168616760001</c:v>
                </c:pt>
                <c:pt idx="6">
                  <c:v>959.47371045793705</c:v>
                </c:pt>
                <c:pt idx="7">
                  <c:v>1031.12939849707</c:v>
                </c:pt>
                <c:pt idx="8">
                  <c:v>1060.6417782057397</c:v>
                </c:pt>
                <c:pt idx="9">
                  <c:v>1163.2629040612735</c:v>
                </c:pt>
                <c:pt idx="10">
                  <c:v>194.2117621524099</c:v>
                </c:pt>
                <c:pt idx="11">
                  <c:v>261.60419017241981</c:v>
                </c:pt>
                <c:pt idx="12">
                  <c:v>252.09423681932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BB-4BB5-9311-EA261F79ECD2}"/>
            </c:ext>
          </c:extLst>
        </c:ser>
        <c:ser>
          <c:idx val="1"/>
          <c:order val="1"/>
          <c:tx>
            <c:strRef>
              <c:f>макро!$A$14</c:f>
              <c:strCache>
                <c:ptCount val="1"/>
                <c:pt idx="0">
                  <c:v>расходы ГОБМП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макро!$B$4:$N$4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макро!$B$17:$N$17</c:f>
              <c:numCache>
                <c:formatCode>General</c:formatCode>
                <c:ptCount val="13"/>
                <c:pt idx="10" formatCode="_-* #\ ##0\ _₽_-;\-* #\ ##0\ _₽_-;_-* &quot;-&quot;??\ _₽_-;_-@_-">
                  <c:v>1126.5902540940099</c:v>
                </c:pt>
                <c:pt idx="11" formatCode="_-* #\ ##0\ _₽_-;\-* #\ ##0\ _₽_-;_-* &quot;-&quot;??\ _₽_-;_-@_-">
                  <c:v>1211.5877528275803</c:v>
                </c:pt>
                <c:pt idx="12" formatCode="_-* #\ ##0\ _₽_-;\-* #\ ##0\ _₽_-;_-* &quot;-&quot;??\ _₽_-;_-@_-">
                  <c:v>1300.9425344703498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BB-4BB5-9311-EA261F79ECD2}"/>
            </c:ext>
          </c:extLst>
        </c:ser>
        <c:ser>
          <c:idx val="2"/>
          <c:order val="2"/>
          <c:tx>
            <c:strRef>
              <c:f>макро!$A$15</c:f>
              <c:strCache>
                <c:ptCount val="1"/>
                <c:pt idx="0">
                  <c:v>расходы ОСМС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835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DB6-4401-B72A-9B2AC5CF63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макро!$B$4:$N$4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макро!$B$18:$N$18</c:f>
              <c:numCache>
                <c:formatCode>General</c:formatCode>
                <c:ptCount val="13"/>
                <c:pt idx="10" formatCode="_-* #\ ##0\ _₽_-;\-* #\ ##0\ _₽_-;_-* &quot;-&quot;??\ _₽_-;_-@_-">
                  <c:v>423.94995387949001</c:v>
                </c:pt>
                <c:pt idx="11" formatCode="_-* #\ ##0\ _₽_-;\-* #\ ##0\ _₽_-;_-* &quot;-&quot;??\ _₽_-;_-@_-">
                  <c:v>716.71409100000005</c:v>
                </c:pt>
                <c:pt idx="12" formatCode="_-* #\ ##0\ _₽_-;\-* #\ ##0\ _₽_-;_-* &quot;-&quot;??\ _₽_-;_-@_-">
                  <c:v>850.09850987526011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BB-4BB5-9311-EA261F79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100"/>
        <c:axId val="187109999"/>
        <c:axId val="187100879"/>
      </c:barChart>
      <c:lineChart>
        <c:grouping val="standard"/>
        <c:varyColors val="0"/>
        <c:ser>
          <c:idx val="3"/>
          <c:order val="3"/>
          <c:tx>
            <c:strRef>
              <c:f>макро!$A$32</c:f>
              <c:strCache>
                <c:ptCount val="1"/>
                <c:pt idx="0">
                  <c:v>государственные расходы в % от ВВП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2,6%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FC1-4AA9-B7CC-7401D8A7B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макро!$B$32:$N$32</c:f>
              <c:numCache>
                <c:formatCode>0.0%</c:formatCode>
                <c:ptCount val="13"/>
                <c:pt idx="0">
                  <c:v>1.8710540855514539E-2</c:v>
                </c:pt>
                <c:pt idx="1">
                  <c:v>1.8525868492085065E-2</c:v>
                </c:pt>
                <c:pt idx="2">
                  <c:v>2.0734523297137541E-2</c:v>
                </c:pt>
                <c:pt idx="3">
                  <c:v>1.8491532960362919E-2</c:v>
                </c:pt>
                <c:pt idx="4">
                  <c:v>2.1337772062083663E-2</c:v>
                </c:pt>
                <c:pt idx="5">
                  <c:v>1.9207737012374895E-2</c:v>
                </c:pt>
                <c:pt idx="6">
                  <c:v>2.0426872888101251E-2</c:v>
                </c:pt>
                <c:pt idx="7">
                  <c:v>1.896195396912272E-2</c:v>
                </c:pt>
                <c:pt idx="8">
                  <c:v>1.7157064578144258E-2</c:v>
                </c:pt>
                <c:pt idx="9">
                  <c:v>1.6729742030689342E-2</c:v>
                </c:pt>
                <c:pt idx="10">
                  <c:v>2.4673330704463939E-2</c:v>
                </c:pt>
                <c:pt idx="11">
                  <c:v>2.5000000000000001E-2</c:v>
                </c:pt>
                <c:pt idx="12">
                  <c:v>2.3200312390273956E-2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BB-4BB5-9311-EA261F79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7091759"/>
        <c:axId val="187091279"/>
      </c:lineChart>
      <c:catAx>
        <c:axId val="187109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87100879"/>
        <c:crosses val="autoZero"/>
        <c:auto val="1"/>
        <c:lblAlgn val="ctr"/>
        <c:lblOffset val="100"/>
        <c:noMultiLvlLbl val="0"/>
      </c:catAx>
      <c:valAx>
        <c:axId val="187100879"/>
        <c:scaling>
          <c:orientation val="minMax"/>
        </c:scaling>
        <c:delete val="0"/>
        <c:axPos val="l"/>
        <c:numFmt formatCode="_-* #\ ##0\ _₽_-;\-* #\ ##0\ _₽_-;_-* &quot;-&quot;??\ _₽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87109999"/>
        <c:crosses val="autoZero"/>
        <c:crossBetween val="between"/>
      </c:valAx>
      <c:valAx>
        <c:axId val="187091279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87091759"/>
        <c:crosses val="max"/>
        <c:crossBetween val="between"/>
      </c:valAx>
      <c:catAx>
        <c:axId val="187091759"/>
        <c:scaling>
          <c:orientation val="minMax"/>
        </c:scaling>
        <c:delete val="1"/>
        <c:axPos val="b"/>
        <c:majorTickMark val="out"/>
        <c:minorTickMark val="none"/>
        <c:tickLblPos val="nextTo"/>
        <c:crossAx val="18709127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u="none" strike="noStrike" kern="1200" spc="0" baseline="0" dirty="0">
                <a:solidFill>
                  <a:schemeClr val="tx1"/>
                </a:solidFill>
              </a:rPr>
              <a:t>Частные расходы, </a:t>
            </a:r>
          </a:p>
          <a:p>
            <a:pPr>
              <a:defRPr sz="1600">
                <a:solidFill>
                  <a:schemeClr val="tx1"/>
                </a:solidFill>
              </a:defRPr>
            </a:pPr>
            <a:r>
              <a:rPr lang="ru-RU" sz="1600" b="0" i="1" u="none" strike="noStrike" kern="1200" spc="0" baseline="0" dirty="0">
                <a:solidFill>
                  <a:schemeClr val="tx1"/>
                </a:solidFill>
              </a:rPr>
              <a:t>(млрд. тенге - % от ВВП)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1482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161-4594-960E-2DD3A8E753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188</c:v>
                </c:pt>
                <c:pt idx="1">
                  <c:v>211</c:v>
                </c:pt>
                <c:pt idx="2">
                  <c:v>299</c:v>
                </c:pt>
                <c:pt idx="3">
                  <c:v>292</c:v>
                </c:pt>
                <c:pt idx="4">
                  <c:v>332</c:v>
                </c:pt>
                <c:pt idx="5">
                  <c:v>457</c:v>
                </c:pt>
                <c:pt idx="6">
                  <c:v>646</c:v>
                </c:pt>
                <c:pt idx="7">
                  <c:v>631</c:v>
                </c:pt>
                <c:pt idx="8">
                  <c:v>680</c:v>
                </c:pt>
                <c:pt idx="9">
                  <c:v>776</c:v>
                </c:pt>
                <c:pt idx="10">
                  <c:v>906</c:v>
                </c:pt>
                <c:pt idx="11">
                  <c:v>1102</c:v>
                </c:pt>
                <c:pt idx="12">
                  <c:v>1466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08-4133-8262-BFCDEBA08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-27"/>
        <c:axId val="1189353152"/>
        <c:axId val="1189348352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-3.8930947474910431E-2"/>
                  <c:y val="-5.36855664219410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08-4133-8262-BFCDEBA08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Лист1!$C$2:$C$14</c:f>
              <c:numCache>
                <c:formatCode>0.0%</c:formatCode>
                <c:ptCount val="13"/>
                <c:pt idx="0">
                  <c:v>8.9999999999999993E-3</c:v>
                </c:pt>
                <c:pt idx="1">
                  <c:v>7.0000000000000001E-3</c:v>
                </c:pt>
                <c:pt idx="2">
                  <c:v>0.01</c:v>
                </c:pt>
                <c:pt idx="3">
                  <c:v>8.0000000000000002E-3</c:v>
                </c:pt>
                <c:pt idx="4">
                  <c:v>8.0000000000000002E-3</c:v>
                </c:pt>
                <c:pt idx="5">
                  <c:v>1.0999999999999999E-2</c:v>
                </c:pt>
                <c:pt idx="6">
                  <c:v>1.4E-2</c:v>
                </c:pt>
                <c:pt idx="7">
                  <c:v>1.2E-2</c:v>
                </c:pt>
                <c:pt idx="8">
                  <c:v>1.0999999999999999E-2</c:v>
                </c:pt>
                <c:pt idx="9">
                  <c:v>1.0999999999999999E-2</c:v>
                </c:pt>
                <c:pt idx="10">
                  <c:v>1.2999999999999999E-2</c:v>
                </c:pt>
                <c:pt idx="11">
                  <c:v>1.2999999999999999E-2</c:v>
                </c:pt>
                <c:pt idx="12">
                  <c:v>1.4E-2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08-4133-8262-BFCDEBA08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9355552"/>
        <c:axId val="1189344992"/>
      </c:lineChart>
      <c:catAx>
        <c:axId val="118935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89348352"/>
        <c:crosses val="autoZero"/>
        <c:auto val="1"/>
        <c:lblAlgn val="ctr"/>
        <c:lblOffset val="100"/>
        <c:noMultiLvlLbl val="0"/>
      </c:catAx>
      <c:valAx>
        <c:axId val="1189348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89353152"/>
        <c:crosses val="autoZero"/>
        <c:crossBetween val="between"/>
      </c:valAx>
      <c:valAx>
        <c:axId val="1189344992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89355552"/>
        <c:crosses val="max"/>
        <c:crossBetween val="between"/>
      </c:valAx>
      <c:catAx>
        <c:axId val="11893555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89344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Calibri (Основной текст)"/>
                <a:ea typeface="+mn-ea"/>
                <a:cs typeface="+mn-cs"/>
              </a:defRPr>
            </a:pPr>
            <a:r>
              <a:rPr lang="ru-RU" sz="1500" b="1" dirty="0"/>
              <a:t>Структура частных расходов</a:t>
            </a:r>
            <a:r>
              <a:rPr lang="ru-RU" dirty="0"/>
              <a:t>, </a:t>
            </a:r>
          </a:p>
          <a:p>
            <a:pPr>
              <a:defRPr/>
            </a:pPr>
            <a:r>
              <a:rPr lang="ru-RU" dirty="0"/>
              <a:t>млрд. тенге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Calibri (Основной текст)"/>
              <a:ea typeface="+mn-ea"/>
              <a:cs typeface="+mn-cs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2.6390098933590646E-2"/>
          <c:y val="2.2709518216229928E-2"/>
          <c:w val="0.94721980213281876"/>
          <c:h val="0.811662432846546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макро!$AA$28</c:f>
              <c:strCache>
                <c:ptCount val="1"/>
                <c:pt idx="0">
                  <c:v>Расходы некоммерческих организаций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Calibri (Основной текст)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макро!$Z$29:$Z$41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макро!$AA$29:$AA$41</c:f>
              <c:numCache>
                <c:formatCode>0.0</c:formatCode>
                <c:ptCount val="13"/>
                <c:pt idx="0">
                  <c:v>0.48206687095</c:v>
                </c:pt>
                <c:pt idx="1">
                  <c:v>1.00729802074</c:v>
                </c:pt>
                <c:pt idx="2">
                  <c:v>0.32853629964999997</c:v>
                </c:pt>
                <c:pt idx="3">
                  <c:v>0.97425177761999993</c:v>
                </c:pt>
                <c:pt idx="4">
                  <c:v>1.2238194978900001</c:v>
                </c:pt>
                <c:pt idx="5">
                  <c:v>0.67599712020000002</c:v>
                </c:pt>
                <c:pt idx="6">
                  <c:v>1.8044758804800001</c:v>
                </c:pt>
                <c:pt idx="7">
                  <c:v>1.111568068</c:v>
                </c:pt>
                <c:pt idx="8">
                  <c:v>0.98722117377999996</c:v>
                </c:pt>
                <c:pt idx="9">
                  <c:v>0.45694838400000004</c:v>
                </c:pt>
                <c:pt idx="10">
                  <c:v>0.85234653818999995</c:v>
                </c:pt>
                <c:pt idx="11">
                  <c:v>3.0456884700000004</c:v>
                </c:pt>
                <c:pt idx="12">
                  <c:v>16.784247988000001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16-4D6E-ABD1-21EC932F8B75}"/>
            </c:ext>
          </c:extLst>
        </c:ser>
        <c:ser>
          <c:idx val="1"/>
          <c:order val="1"/>
          <c:tx>
            <c:strRef>
              <c:f>макро!$AB$28</c:f>
              <c:strCache>
                <c:ptCount val="1"/>
                <c:pt idx="0">
                  <c:v>ДМС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Calibri (Основной текст)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макро!$Z$29:$Z$41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макро!$AB$29:$AB$41</c:f>
              <c:numCache>
                <c:formatCode>0</c:formatCode>
                <c:ptCount val="13"/>
                <c:pt idx="0">
                  <c:v>10.863594000000001</c:v>
                </c:pt>
                <c:pt idx="1">
                  <c:v>12.402728</c:v>
                </c:pt>
                <c:pt idx="2">
                  <c:v>14.770958</c:v>
                </c:pt>
                <c:pt idx="3">
                  <c:v>17.988168999999999</c:v>
                </c:pt>
                <c:pt idx="4">
                  <c:v>19.666274000000001</c:v>
                </c:pt>
                <c:pt idx="5">
                  <c:v>20.577506</c:v>
                </c:pt>
                <c:pt idx="6">
                  <c:v>22.476738999999998</c:v>
                </c:pt>
                <c:pt idx="7">
                  <c:v>25.565201999999999</c:v>
                </c:pt>
                <c:pt idx="8">
                  <c:v>24.341863</c:v>
                </c:pt>
                <c:pt idx="9">
                  <c:v>31.068387999999999</c:v>
                </c:pt>
                <c:pt idx="10">
                  <c:v>29.110595</c:v>
                </c:pt>
                <c:pt idx="11">
                  <c:v>31.736535</c:v>
                </c:pt>
                <c:pt idx="12">
                  <c:v>38.780540999999999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16-4D6E-ABD1-21EC932F8B75}"/>
            </c:ext>
          </c:extLst>
        </c:ser>
        <c:ser>
          <c:idx val="2"/>
          <c:order val="2"/>
          <c:tx>
            <c:strRef>
              <c:f>макро!$AC$28</c:f>
              <c:strCache>
                <c:ptCount val="1"/>
                <c:pt idx="0">
                  <c:v>Предприятия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accent3">
                        <a:lumMod val="75000"/>
                      </a:schemeClr>
                    </a:solidFill>
                    <a:latin typeface="Calibri (Основной текст)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макро!$Z$29:$Z$41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макро!$AC$29:$AC$41</c:f>
              <c:numCache>
                <c:formatCode>0</c:formatCode>
                <c:ptCount val="13"/>
                <c:pt idx="0">
                  <c:v>14.491075</c:v>
                </c:pt>
                <c:pt idx="1">
                  <c:v>17.558066</c:v>
                </c:pt>
                <c:pt idx="2">
                  <c:v>21.756312000000001</c:v>
                </c:pt>
                <c:pt idx="3">
                  <c:v>25.157805</c:v>
                </c:pt>
                <c:pt idx="4">
                  <c:v>31.829336999999999</c:v>
                </c:pt>
                <c:pt idx="5">
                  <c:v>37.572336</c:v>
                </c:pt>
                <c:pt idx="6">
                  <c:v>50.450772999999998</c:v>
                </c:pt>
                <c:pt idx="7">
                  <c:v>55.000304</c:v>
                </c:pt>
                <c:pt idx="8">
                  <c:v>72.130823000000007</c:v>
                </c:pt>
                <c:pt idx="9">
                  <c:v>89.059162000000001</c:v>
                </c:pt>
                <c:pt idx="10">
                  <c:v>141.11296400000001</c:v>
                </c:pt>
                <c:pt idx="11">
                  <c:v>245.380011</c:v>
                </c:pt>
                <c:pt idx="12">
                  <c:v>228.99986000000001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16-4D6E-ABD1-21EC932F8B75}"/>
            </c:ext>
          </c:extLst>
        </c:ser>
        <c:ser>
          <c:idx val="3"/>
          <c:order val="3"/>
          <c:tx>
            <c:strRef>
              <c:f>макро!$AD$28</c:f>
              <c:strCache>
                <c:ptCount val="1"/>
                <c:pt idx="0">
                  <c:v>Прямые платежи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/>
              </a:solidFill>
            </a:ln>
            <a:effectLst>
              <a:glow rad="330200">
                <a:schemeClr val="bg1">
                  <a:alpha val="91000"/>
                </a:schemeClr>
              </a:glow>
              <a:outerShdw blurRad="190500" dist="812800" dir="2520000" sx="1000" sy="1000" algn="ctr" rotWithShape="0">
                <a:srgbClr val="000000">
                  <a:alpha val="67000"/>
                </a:srgbClr>
              </a:outerShdw>
              <a:softEdge rad="0"/>
            </a:effectLst>
          </c:spPr>
          <c:invertIfNegative val="0"/>
          <c:dLbls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1 198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616-4D6E-ABD1-21EC932F8B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accent5">
                        <a:lumMod val="75000"/>
                      </a:schemeClr>
                    </a:solidFill>
                    <a:latin typeface="Calibri (Основной текст)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макро!$Z$29:$Z$41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макро!$AD$29:$AD$41</c:f>
              <c:numCache>
                <c:formatCode>0</c:formatCode>
                <c:ptCount val="13"/>
                <c:pt idx="0">
                  <c:v>162.94597996112199</c:v>
                </c:pt>
                <c:pt idx="1">
                  <c:v>180.79265633199998</c:v>
                </c:pt>
                <c:pt idx="2">
                  <c:v>262.07092240599997</c:v>
                </c:pt>
                <c:pt idx="3">
                  <c:v>248.80894768000002</c:v>
                </c:pt>
                <c:pt idx="4">
                  <c:v>280.91752131999999</c:v>
                </c:pt>
                <c:pt idx="5">
                  <c:v>398.96908939999997</c:v>
                </c:pt>
                <c:pt idx="6">
                  <c:v>573.44837005882391</c:v>
                </c:pt>
                <c:pt idx="7">
                  <c:v>550.15086470588199</c:v>
                </c:pt>
                <c:pt idx="8">
                  <c:v>583.047920794118</c:v>
                </c:pt>
                <c:pt idx="9">
                  <c:v>656.34587439999996</c:v>
                </c:pt>
                <c:pt idx="10">
                  <c:v>735.63708596941194</c:v>
                </c:pt>
                <c:pt idx="11">
                  <c:v>824.68707260000008</c:v>
                </c:pt>
                <c:pt idx="12">
                  <c:v>1198.2537170200001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16-4D6E-ABD1-21EC932F8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39"/>
        <c:axId val="585657864"/>
        <c:axId val="585663624"/>
      </c:barChart>
      <c:catAx>
        <c:axId val="585657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 (Основной текст)"/>
                <a:ea typeface="+mn-ea"/>
                <a:cs typeface="+mn-cs"/>
              </a:defRPr>
            </a:pPr>
            <a:endParaRPr lang="ru-KZ"/>
          </a:p>
        </c:txPr>
        <c:crossAx val="585663624"/>
        <c:crosses val="autoZero"/>
        <c:auto val="1"/>
        <c:lblAlgn val="ctr"/>
        <c:lblOffset val="100"/>
        <c:noMultiLvlLbl val="0"/>
      </c:catAx>
      <c:valAx>
        <c:axId val="58566362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585657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50" b="1" i="0" u="none" strike="noStrike" kern="1200" baseline="0">
              <a:solidFill>
                <a:schemeClr val="tx2">
                  <a:lumMod val="75000"/>
                </a:schemeClr>
              </a:solidFill>
              <a:latin typeface="Calibri (Основной текст)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sq" cmpd="thickThin" algn="ctr">
      <a:noFill/>
      <a:round/>
    </a:ln>
    <a:effectLst>
      <a:glow>
        <a:schemeClr val="accent1">
          <a:alpha val="40000"/>
        </a:schemeClr>
      </a:glow>
    </a:effectLst>
  </c:spPr>
  <c:txPr>
    <a:bodyPr/>
    <a:lstStyle/>
    <a:p>
      <a:pPr>
        <a:defRPr>
          <a:solidFill>
            <a:schemeClr val="tx1"/>
          </a:solidFill>
          <a:latin typeface="Calibri (Основной текст)"/>
        </a:defRPr>
      </a:pPr>
      <a:endParaRPr lang="ru-KZ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69720782504416"/>
          <c:y val="8.9439815180856252E-2"/>
          <c:w val="0.6766786692886182"/>
          <c:h val="0.821120369638287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BE-479F-9FC3-31F364516A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EBE-479F-9FC3-31F364516A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EBE-479F-9FC3-31F364516A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EBE-479F-9FC3-31F364516A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EBE-479F-9FC3-31F364516A1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EBE-479F-9FC3-31F364516A1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EBE-479F-9FC3-31F364516A1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EBE-479F-9FC3-31F364516A1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EBE-479F-9FC3-31F364516A1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EBE-479F-9FC3-31F364516A15}"/>
              </c:ext>
            </c:extLst>
          </c:dPt>
          <c:dLbls>
            <c:dLbl>
              <c:idx val="0"/>
              <c:layout>
                <c:manualLayout>
                  <c:x val="3.3594204160689992E-2"/>
                  <c:y val="-3.89913626362183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BE-479F-9FC3-31F364516A15}"/>
                </c:ext>
              </c:extLst>
            </c:dLbl>
            <c:dLbl>
              <c:idx val="1"/>
              <c:layout>
                <c:manualLayout>
                  <c:x val="0.12355697579695492"/>
                  <c:y val="-1.58220537217415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BE-479F-9FC3-31F364516A15}"/>
                </c:ext>
              </c:extLst>
            </c:dLbl>
            <c:dLbl>
              <c:idx val="2"/>
              <c:layout>
                <c:manualLayout>
                  <c:x val="3.0381762091365658E-2"/>
                  <c:y val="0.1197953921043248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BE-479F-9FC3-31F364516A15}"/>
                </c:ext>
              </c:extLst>
            </c:dLbl>
            <c:dLbl>
              <c:idx val="3"/>
              <c:layout>
                <c:manualLayout>
                  <c:x val="9.4943006535517724E-3"/>
                  <c:y val="4.294551792419199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BE-479F-9FC3-31F364516A15}"/>
                </c:ext>
              </c:extLst>
            </c:dLbl>
            <c:dLbl>
              <c:idx val="4"/>
              <c:layout>
                <c:manualLayout>
                  <c:x val="1.8988601307103547E-3"/>
                  <c:y val="2.034261375356454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BE-479F-9FC3-31F364516A15}"/>
                </c:ext>
              </c:extLst>
            </c:dLbl>
            <c:dLbl>
              <c:idx val="6"/>
              <c:layout>
                <c:manualLayout>
                  <c:x val="-5.3168097838161343E-2"/>
                  <c:y val="4.03233177967490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EBE-479F-9FC3-31F364516A15}"/>
                </c:ext>
              </c:extLst>
            </c:dLbl>
            <c:dLbl>
              <c:idx val="7"/>
              <c:layout>
                <c:manualLayout>
                  <c:x val="-0.24983702857077472"/>
                  <c:y val="7.082946847140450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EBE-479F-9FC3-31F364516A15}"/>
                </c:ext>
              </c:extLst>
            </c:dLbl>
            <c:dLbl>
              <c:idx val="8"/>
              <c:layout>
                <c:manualLayout>
                  <c:x val="-6.6460104574862441E-2"/>
                  <c:y val="-6.780871251188213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EBE-479F-9FC3-31F364516A15}"/>
                </c:ext>
              </c:extLst>
            </c:dLbl>
            <c:dLbl>
              <c:idx val="9"/>
              <c:layout>
                <c:manualLayout>
                  <c:x val="7.0257824836283192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EBE-479F-9FC3-31F364516A15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Tw Cen MT (Основной текст)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'HF-HC'!$Z$8:$Z$17</c:f>
              <c:strCache>
                <c:ptCount val="10"/>
                <c:pt idx="0">
                  <c:v>Стационар</c:v>
                </c:pt>
                <c:pt idx="1">
                  <c:v>АПП</c:v>
                </c:pt>
                <c:pt idx="2">
                  <c:v>Дневной стационар</c:v>
                </c:pt>
                <c:pt idx="3">
                  <c:v>Профилактические услуги</c:v>
                </c:pt>
                <c:pt idx="4">
                  <c:v>Реабилитация</c:v>
                </c:pt>
                <c:pt idx="5">
                  <c:v>Вспомагательные услуги</c:v>
                </c:pt>
                <c:pt idx="6">
                  <c:v>Лекарственное обеспечение</c:v>
                </c:pt>
                <c:pt idx="7">
                  <c:v>Долгосрочный уход</c:v>
                </c:pt>
                <c:pt idx="8">
                  <c:v>Администрирование</c:v>
                </c:pt>
                <c:pt idx="9">
                  <c:v>Прочие</c:v>
                </c:pt>
              </c:strCache>
            </c:strRef>
          </c:cat>
          <c:val>
            <c:numRef>
              <c:f>'HF-HC'!$AA$8:$AA$17</c:f>
              <c:numCache>
                <c:formatCode>0.0%</c:formatCode>
                <c:ptCount val="10"/>
                <c:pt idx="0">
                  <c:v>0.28138323190414966</c:v>
                </c:pt>
                <c:pt idx="1">
                  <c:v>0.34758179937931949</c:v>
                </c:pt>
                <c:pt idx="2">
                  <c:v>1.6973781808670912E-2</c:v>
                </c:pt>
                <c:pt idx="3">
                  <c:v>2.6254451583727845E-2</c:v>
                </c:pt>
                <c:pt idx="4">
                  <c:v>2.3703541692675023E-2</c:v>
                </c:pt>
                <c:pt idx="5">
                  <c:v>3.4314432536755889E-2</c:v>
                </c:pt>
                <c:pt idx="6">
                  <c:v>0.24723117182916421</c:v>
                </c:pt>
                <c:pt idx="7">
                  <c:v>2.2012100084682195E-3</c:v>
                </c:pt>
                <c:pt idx="8">
                  <c:v>1.2647929579499369E-2</c:v>
                </c:pt>
                <c:pt idx="9">
                  <c:v>7.7084496775693297E-3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EBE-479F-9FC3-31F364516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w Cen MT (Основной текст)"/>
        </a:defRPr>
      </a:pPr>
      <a:endParaRPr lang="ru-KZ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0A-467C-9095-FDF339A4E6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0A-467C-9095-FDF339A4E6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0A-467C-9095-FDF339A4E6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80A-467C-9095-FDF339A4E6C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80A-467C-9095-FDF339A4E6C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80A-467C-9095-FDF339A4E6C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80A-467C-9095-FDF339A4E6C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80A-467C-9095-FDF339A4E6C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80A-467C-9095-FDF339A4E6C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80A-467C-9095-FDF339A4E6C5}"/>
              </c:ext>
            </c:extLst>
          </c:dPt>
          <c:dLbls>
            <c:dLbl>
              <c:idx val="0"/>
              <c:layout>
                <c:manualLayout>
                  <c:x val="-6.2092904015905743E-3"/>
                  <c:y val="-9.019759973418681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0A-467C-9095-FDF339A4E6C5}"/>
                </c:ext>
              </c:extLst>
            </c:dLbl>
            <c:dLbl>
              <c:idx val="1"/>
              <c:layout>
                <c:manualLayout>
                  <c:x val="-0.10361560622212716"/>
                  <c:y val="-4.14421404184101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0A-467C-9095-FDF339A4E6C5}"/>
                </c:ext>
              </c:extLst>
            </c:dLbl>
            <c:dLbl>
              <c:idx val="2"/>
              <c:layout>
                <c:manualLayout>
                  <c:x val="2.6234152351372386E-2"/>
                  <c:y val="0.1340775131183857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0A-467C-9095-FDF339A4E6C5}"/>
                </c:ext>
              </c:extLst>
            </c:dLbl>
            <c:dLbl>
              <c:idx val="3"/>
              <c:layout>
                <c:manualLayout>
                  <c:x val="0"/>
                  <c:y val="6.5819966051611972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KZ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832555652765627"/>
                      <c:h val="8.82107187917552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80A-467C-9095-FDF339A4E6C5}"/>
                </c:ext>
              </c:extLst>
            </c:dLbl>
            <c:dLbl>
              <c:idx val="4"/>
              <c:layout>
                <c:manualLayout>
                  <c:x val="-2.8108020376470415E-2"/>
                  <c:y val="-1.706441076052186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80A-467C-9095-FDF339A4E6C5}"/>
                </c:ext>
              </c:extLst>
            </c:dLbl>
            <c:dLbl>
              <c:idx val="5"/>
              <c:layout>
                <c:manualLayout>
                  <c:x val="-8.588462567046836E-18"/>
                  <c:y val="-9.751091863155304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80A-467C-9095-FDF339A4E6C5}"/>
                </c:ext>
              </c:extLst>
            </c:dLbl>
            <c:dLbl>
              <c:idx val="6"/>
              <c:layout>
                <c:manualLayout>
                  <c:x val="-8.6197929154509273E-2"/>
                  <c:y val="5.11932322815654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80A-467C-9095-FDF339A4E6C5}"/>
                </c:ext>
              </c:extLst>
            </c:dLbl>
            <c:dLbl>
              <c:idx val="7"/>
              <c:layout>
                <c:manualLayout>
                  <c:x val="-5.6216040752940864E-2"/>
                  <c:y val="2.437772965788831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80A-467C-9095-FDF339A4E6C5}"/>
                </c:ext>
              </c:extLst>
            </c:dLbl>
            <c:dLbl>
              <c:idx val="8"/>
              <c:layout>
                <c:manualLayout>
                  <c:x val="0.11617981755607765"/>
                  <c:y val="7.313318897366494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80A-467C-9095-FDF339A4E6C5}"/>
                </c:ext>
              </c:extLst>
            </c:dLbl>
            <c:dLbl>
              <c:idx val="9"/>
              <c:layout>
                <c:manualLayout>
                  <c:x val="0.25859378746352768"/>
                  <c:y val="3.65665944868324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80A-467C-9095-FDF339A4E6C5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'HF-HC (2)'!$Z$8:$Z$17</c:f>
              <c:strCache>
                <c:ptCount val="10"/>
                <c:pt idx="0">
                  <c:v>Стационар</c:v>
                </c:pt>
                <c:pt idx="1">
                  <c:v>АПП</c:v>
                </c:pt>
                <c:pt idx="2">
                  <c:v>Дневной стационар</c:v>
                </c:pt>
                <c:pt idx="3">
                  <c:v>Профилактические услуги</c:v>
                </c:pt>
                <c:pt idx="4">
                  <c:v>Реабилитация</c:v>
                </c:pt>
                <c:pt idx="5">
                  <c:v>Вспомагательные услуги</c:v>
                </c:pt>
                <c:pt idx="6">
                  <c:v>Лекарственное обеспечение</c:v>
                </c:pt>
                <c:pt idx="7">
                  <c:v>Долгосрочный уход</c:v>
                </c:pt>
                <c:pt idx="8">
                  <c:v>Администрирование</c:v>
                </c:pt>
                <c:pt idx="9">
                  <c:v>Прочие</c:v>
                </c:pt>
              </c:strCache>
            </c:strRef>
          </c:cat>
          <c:val>
            <c:numRef>
              <c:f>'HF-HC (2)'!$AA$8:$AA$17</c:f>
              <c:numCache>
                <c:formatCode>0.0%</c:formatCode>
                <c:ptCount val="10"/>
                <c:pt idx="0">
                  <c:v>0.38614279958585818</c:v>
                </c:pt>
                <c:pt idx="1">
                  <c:v>0.32992129592326935</c:v>
                </c:pt>
                <c:pt idx="2">
                  <c:v>2.7509119315970443E-2</c:v>
                </c:pt>
                <c:pt idx="3">
                  <c:v>4.2550142881133887E-2</c:v>
                </c:pt>
                <c:pt idx="4">
                  <c:v>2.5777166850989595E-2</c:v>
                </c:pt>
                <c:pt idx="5">
                  <c:v>5.5612816846227063E-2</c:v>
                </c:pt>
                <c:pt idx="6">
                  <c:v>0.10202313754714648</c:v>
                </c:pt>
                <c:pt idx="7">
                  <c:v>2.5729528305218517E-3</c:v>
                </c:pt>
                <c:pt idx="8">
                  <c:v>1.5397615009535079E-2</c:v>
                </c:pt>
                <c:pt idx="9">
                  <c:v>1.2492953209348037E-2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80A-467C-9095-FDF339A4E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2"/>
          </a:solidFill>
        </a:defRPr>
      </a:pPr>
      <a:endParaRPr lang="ru-KZ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E0-401C-B54F-1A301B53A9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0-401C-B54F-1A301B53A9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0-401C-B54F-1A301B53A97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9E0-401C-B54F-1A301B53A97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9E0-401C-B54F-1A301B53A97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9E0-401C-B54F-1A301B53A978}"/>
              </c:ext>
            </c:extLst>
          </c:dPt>
          <c:dLbls>
            <c:dLbl>
              <c:idx val="0"/>
              <c:layout>
                <c:manualLayout>
                  <c:x val="0.18328683494186759"/>
                  <c:y val="8.234906297350186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E0-401C-B54F-1A301B53A978}"/>
                </c:ext>
              </c:extLst>
            </c:dLbl>
            <c:dLbl>
              <c:idx val="1"/>
              <c:layout>
                <c:manualLayout>
                  <c:x val="5.2998602874756891E-2"/>
                  <c:y val="3.98463207936299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0-401C-B54F-1A301B53A978}"/>
                </c:ext>
              </c:extLst>
            </c:dLbl>
            <c:dLbl>
              <c:idx val="2"/>
              <c:layout>
                <c:manualLayout>
                  <c:x val="-0.11483030622863993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0-401C-B54F-1A301B53A978}"/>
                </c:ext>
              </c:extLst>
            </c:dLbl>
            <c:dLbl>
              <c:idx val="3"/>
              <c:layout>
                <c:manualLayout>
                  <c:x val="0"/>
                  <c:y val="3.18770566349038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E0-401C-B54F-1A301B53A978}"/>
                </c:ext>
              </c:extLst>
            </c:dLbl>
            <c:dLbl>
              <c:idx val="4"/>
              <c:layout>
                <c:manualLayout>
                  <c:x val="-0.26278473925400292"/>
                  <c:y val="3.984632079362994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9E0-401C-B54F-1A301B53A978}"/>
                </c:ext>
              </c:extLst>
            </c:dLbl>
            <c:dLbl>
              <c:idx val="5"/>
              <c:layout>
                <c:manualLayout>
                  <c:x val="0.13139228268703612"/>
                  <c:y val="-6.641053465604999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073573815073475"/>
                      <c:h val="9.1889799090876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D9E0-401C-B54F-1A301B53A978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'HF-HC (3)'!$AA$8:$AA$13</c:f>
              <c:strCache>
                <c:ptCount val="6"/>
                <c:pt idx="0">
                  <c:v>Стационар</c:v>
                </c:pt>
                <c:pt idx="1">
                  <c:v>АПП</c:v>
                </c:pt>
                <c:pt idx="2">
                  <c:v>Реабилитация</c:v>
                </c:pt>
                <c:pt idx="3">
                  <c:v>Лекарственное обеспечение</c:v>
                </c:pt>
                <c:pt idx="4">
                  <c:v>Долгосрочный уход</c:v>
                </c:pt>
                <c:pt idx="5">
                  <c:v>Администрирование</c:v>
                </c:pt>
              </c:strCache>
            </c:strRef>
          </c:cat>
          <c:val>
            <c:numRef>
              <c:f>'HF-HC (3)'!$AB$8:$AB$13</c:f>
              <c:numCache>
                <c:formatCode>0.0%</c:formatCode>
                <c:ptCount val="6"/>
                <c:pt idx="0">
                  <c:v>0.11260211378923481</c:v>
                </c:pt>
                <c:pt idx="1">
                  <c:v>0.37603513863746663</c:v>
                </c:pt>
                <c:pt idx="2">
                  <c:v>2.0362665240846567E-2</c:v>
                </c:pt>
                <c:pt idx="3">
                  <c:v>0.48117996455282014</c:v>
                </c:pt>
                <c:pt idx="4">
                  <c:v>1.6022845781147965E-3</c:v>
                </c:pt>
                <c:pt idx="5">
                  <c:v>8.2178332015171839E-3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9E0-401C-B54F-1A301B53A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2"/>
          </a:solidFill>
        </a:defRPr>
      </a:pPr>
      <a:endParaRPr lang="ru-KZ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Распределение</a:t>
            </a:r>
            <a:r>
              <a:rPr lang="ru-RU" baseline="0"/>
              <a:t> расходов на стационарную помощь</a:t>
            </a:r>
            <a:endParaRPr lang="ru-R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стационар!$E$1</c:f>
              <c:strCache>
                <c:ptCount val="1"/>
                <c:pt idx="0">
                  <c:v> государственные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стационар!$A$2:$A$14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стационар!$E$2:$E$14</c:f>
              <c:numCache>
                <c:formatCode>0%</c:formatCode>
                <c:ptCount val="13"/>
                <c:pt idx="0">
                  <c:v>0.89762442404385412</c:v>
                </c:pt>
                <c:pt idx="1">
                  <c:v>0.91684649006460306</c:v>
                </c:pt>
                <c:pt idx="2">
                  <c:v>0.9064219186757988</c:v>
                </c:pt>
                <c:pt idx="3">
                  <c:v>0.93712990601771429</c:v>
                </c:pt>
                <c:pt idx="4">
                  <c:v>0.92425465689287756</c:v>
                </c:pt>
                <c:pt idx="5">
                  <c:v>0.91091329704402657</c:v>
                </c:pt>
                <c:pt idx="6">
                  <c:v>0.91054287318716498</c:v>
                </c:pt>
                <c:pt idx="7">
                  <c:v>0.89433778677293185</c:v>
                </c:pt>
                <c:pt idx="8">
                  <c:v>0.88741758890107347</c:v>
                </c:pt>
                <c:pt idx="9">
                  <c:v>0.88781725233961617</c:v>
                </c:pt>
                <c:pt idx="10">
                  <c:v>0.91360464033970135</c:v>
                </c:pt>
                <c:pt idx="11">
                  <c:v>0.93022774090999671</c:v>
                </c:pt>
                <c:pt idx="12">
                  <c:v>0.90279033794910868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CB-479E-9626-56BA3771DB2C}"/>
            </c:ext>
          </c:extLst>
        </c:ser>
        <c:ser>
          <c:idx val="1"/>
          <c:order val="1"/>
          <c:tx>
            <c:strRef>
              <c:f>стационар!$F$1</c:f>
              <c:strCache>
                <c:ptCount val="1"/>
                <c:pt idx="0">
                  <c:v> карманные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стационар!$A$2:$A$14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стационар!$F$2:$F$14</c:f>
              <c:numCache>
                <c:formatCode>0%</c:formatCode>
                <c:ptCount val="13"/>
                <c:pt idx="0">
                  <c:v>0.10237557595614591</c:v>
                </c:pt>
                <c:pt idx="1">
                  <c:v>8.3153509935396969E-2</c:v>
                </c:pt>
                <c:pt idx="2">
                  <c:v>9.3578081324201243E-2</c:v>
                </c:pt>
                <c:pt idx="3">
                  <c:v>6.2870093982285782E-2</c:v>
                </c:pt>
                <c:pt idx="4">
                  <c:v>7.5745343107122387E-2</c:v>
                </c:pt>
                <c:pt idx="5">
                  <c:v>8.908670295597336E-2</c:v>
                </c:pt>
                <c:pt idx="6">
                  <c:v>8.9457126812835033E-2</c:v>
                </c:pt>
                <c:pt idx="7">
                  <c:v>0.10566221322706822</c:v>
                </c:pt>
                <c:pt idx="8">
                  <c:v>0.1125824110989265</c:v>
                </c:pt>
                <c:pt idx="9">
                  <c:v>0.11218274766038389</c:v>
                </c:pt>
                <c:pt idx="10">
                  <c:v>8.6395359660298654E-2</c:v>
                </c:pt>
                <c:pt idx="11">
                  <c:v>6.9772259090003258E-2</c:v>
                </c:pt>
                <c:pt idx="12">
                  <c:v>9.7209662050891335E-2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CB-479E-9626-56BA3771DB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349538160"/>
        <c:axId val="1349533360"/>
      </c:barChart>
      <c:catAx>
        <c:axId val="1349538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349533360"/>
        <c:crosses val="autoZero"/>
        <c:auto val="1"/>
        <c:lblAlgn val="ctr"/>
        <c:lblOffset val="100"/>
        <c:noMultiLvlLbl val="0"/>
      </c:catAx>
      <c:valAx>
        <c:axId val="13495333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34953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Распределение расходов на амбулаторно-поликлиническую помощь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АПП!$E$1</c:f>
              <c:strCache>
                <c:ptCount val="1"/>
                <c:pt idx="0">
                  <c:v> государственные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АПП!$A$2:$A$14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АПП!$E$2:$E$14</c:f>
              <c:numCache>
                <c:formatCode>0%</c:formatCode>
                <c:ptCount val="13"/>
                <c:pt idx="0">
                  <c:v>0.72987734076842714</c:v>
                </c:pt>
                <c:pt idx="1">
                  <c:v>0.73929254860654237</c:v>
                </c:pt>
                <c:pt idx="2">
                  <c:v>0.6476195582372366</c:v>
                </c:pt>
                <c:pt idx="3">
                  <c:v>0.66685768844437698</c:v>
                </c:pt>
                <c:pt idx="4">
                  <c:v>0.76182507937515798</c:v>
                </c:pt>
                <c:pt idx="5">
                  <c:v>0.71114436477030762</c:v>
                </c:pt>
                <c:pt idx="6">
                  <c:v>0.70991301593249811</c:v>
                </c:pt>
                <c:pt idx="7">
                  <c:v>0.67487428615978118</c:v>
                </c:pt>
                <c:pt idx="8">
                  <c:v>0.67867956390645456</c:v>
                </c:pt>
                <c:pt idx="9">
                  <c:v>0.68557522268134485</c:v>
                </c:pt>
                <c:pt idx="10">
                  <c:v>0.72483699487505449</c:v>
                </c:pt>
                <c:pt idx="11">
                  <c:v>0.64757944149701152</c:v>
                </c:pt>
                <c:pt idx="12">
                  <c:v>0.67411063619606326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9-4030-948D-07E178747B35}"/>
            </c:ext>
          </c:extLst>
        </c:ser>
        <c:ser>
          <c:idx val="1"/>
          <c:order val="1"/>
          <c:tx>
            <c:strRef>
              <c:f>АПП!$F$1</c:f>
              <c:strCache>
                <c:ptCount val="1"/>
                <c:pt idx="0">
                  <c:v> карманные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АПП!$A$2:$A$14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АПП!$F$2:$F$14</c:f>
              <c:numCache>
                <c:formatCode>0%</c:formatCode>
                <c:ptCount val="13"/>
                <c:pt idx="0">
                  <c:v>0.2701226592315728</c:v>
                </c:pt>
                <c:pt idx="1">
                  <c:v>0.26070745139345775</c:v>
                </c:pt>
                <c:pt idx="2">
                  <c:v>0.35238044176276334</c:v>
                </c:pt>
                <c:pt idx="3">
                  <c:v>0.33314231155562307</c:v>
                </c:pt>
                <c:pt idx="4">
                  <c:v>0.23817492062484202</c:v>
                </c:pt>
                <c:pt idx="5">
                  <c:v>0.28885563522969243</c:v>
                </c:pt>
                <c:pt idx="6">
                  <c:v>0.29008698406750183</c:v>
                </c:pt>
                <c:pt idx="7">
                  <c:v>0.32512571384021888</c:v>
                </c:pt>
                <c:pt idx="8">
                  <c:v>0.32132043609354538</c:v>
                </c:pt>
                <c:pt idx="9">
                  <c:v>0.31442477731865509</c:v>
                </c:pt>
                <c:pt idx="10">
                  <c:v>0.27516300512494546</c:v>
                </c:pt>
                <c:pt idx="11">
                  <c:v>0.35242055850298853</c:v>
                </c:pt>
                <c:pt idx="12">
                  <c:v>0.32588936380393685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19-4030-948D-07E178747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1349532880"/>
        <c:axId val="1349529520"/>
      </c:barChart>
      <c:catAx>
        <c:axId val="1349532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349529520"/>
        <c:crosses val="autoZero"/>
        <c:auto val="1"/>
        <c:lblAlgn val="ctr"/>
        <c:lblOffset val="100"/>
        <c:noMultiLvlLbl val="0"/>
      </c:catAx>
      <c:valAx>
        <c:axId val="1349529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34953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Распределение расходов на лекарственное обеспечение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Лекарства!$E$1</c:f>
              <c:strCache>
                <c:ptCount val="1"/>
                <c:pt idx="0">
                  <c:v> государственные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Лекарства!$A$2:$A$14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Лекарства!$E$2:$E$14</c:f>
              <c:numCache>
                <c:formatCode>0%</c:formatCode>
                <c:ptCount val="13"/>
                <c:pt idx="0">
                  <c:v>0.21822042291229549</c:v>
                </c:pt>
                <c:pt idx="1">
                  <c:v>0.22276652506858136</c:v>
                </c:pt>
                <c:pt idx="2">
                  <c:v>0.21830862756814623</c:v>
                </c:pt>
                <c:pt idx="3">
                  <c:v>0.23302683964419049</c:v>
                </c:pt>
                <c:pt idx="4">
                  <c:v>0.47571919974495475</c:v>
                </c:pt>
                <c:pt idx="5">
                  <c:v>0.18647856479808944</c:v>
                </c:pt>
                <c:pt idx="6">
                  <c:v>0.13712497142491759</c:v>
                </c:pt>
                <c:pt idx="7">
                  <c:v>0.22597350211806502</c:v>
                </c:pt>
                <c:pt idx="8">
                  <c:v>0.21726162443932523</c:v>
                </c:pt>
                <c:pt idx="9">
                  <c:v>0.2160091759263742</c:v>
                </c:pt>
                <c:pt idx="10">
                  <c:v>0.24337028103195493</c:v>
                </c:pt>
                <c:pt idx="11">
                  <c:v>0.2948844975515873</c:v>
                </c:pt>
                <c:pt idx="12">
                  <c:v>0.25876508063282744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07-47F3-8DFA-7399B3AEC39E}"/>
            </c:ext>
          </c:extLst>
        </c:ser>
        <c:ser>
          <c:idx val="1"/>
          <c:order val="1"/>
          <c:tx>
            <c:strRef>
              <c:f>Лекарства!$F$1</c:f>
              <c:strCache>
                <c:ptCount val="1"/>
                <c:pt idx="0">
                  <c:v> карманные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317500" dist="50800" sx="1000" sy="1000" algn="ctr" rotWithShape="0">
                <a:srgbClr val="000000">
                  <a:alpha val="43137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Лекарства!$A$2:$A$14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Лекарства!$F$2:$F$14</c:f>
              <c:numCache>
                <c:formatCode>0%</c:formatCode>
                <c:ptCount val="13"/>
                <c:pt idx="0">
                  <c:v>0.78177957708770451</c:v>
                </c:pt>
                <c:pt idx="1">
                  <c:v>0.7772334749314187</c:v>
                </c:pt>
                <c:pt idx="2">
                  <c:v>0.78169137243185383</c:v>
                </c:pt>
                <c:pt idx="3">
                  <c:v>0.76697316035580954</c:v>
                </c:pt>
                <c:pt idx="4">
                  <c:v>0.52428080025504531</c:v>
                </c:pt>
                <c:pt idx="5">
                  <c:v>0.81352143520191067</c:v>
                </c:pt>
                <c:pt idx="6">
                  <c:v>0.86287502857508247</c:v>
                </c:pt>
                <c:pt idx="7">
                  <c:v>0.77402649788193501</c:v>
                </c:pt>
                <c:pt idx="8">
                  <c:v>0.78273837556067483</c:v>
                </c:pt>
                <c:pt idx="9">
                  <c:v>0.78399082407362586</c:v>
                </c:pt>
                <c:pt idx="10">
                  <c:v>0.7566297189680451</c:v>
                </c:pt>
                <c:pt idx="11">
                  <c:v>0.70511550244841281</c:v>
                </c:pt>
                <c:pt idx="12">
                  <c:v>0.74123491936717256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07-47F3-8DFA-7399B3AEC3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1199447920"/>
        <c:axId val="1199449360"/>
      </c:barChart>
      <c:catAx>
        <c:axId val="1199447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99449360"/>
        <c:crosses val="autoZero"/>
        <c:auto val="1"/>
        <c:lblAlgn val="ctr"/>
        <c:lblOffset val="100"/>
        <c:noMultiLvlLbl val="0"/>
      </c:catAx>
      <c:valAx>
        <c:axId val="1199449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9944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Распределение расходов на паллиативную помощь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Паллиатив!$E$1</c:f>
              <c:strCache>
                <c:ptCount val="1"/>
                <c:pt idx="0">
                  <c:v> государственные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Паллиатив!$A$2:$A$14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Паллиатив!$E$2:$E$14</c:f>
              <c:numCache>
                <c:formatCode>0%</c:formatCode>
                <c:ptCount val="13"/>
                <c:pt idx="0">
                  <c:v>0.55110978325761251</c:v>
                </c:pt>
                <c:pt idx="1">
                  <c:v>0.52110978325761304</c:v>
                </c:pt>
                <c:pt idx="2">
                  <c:v>0.58110978325761298</c:v>
                </c:pt>
                <c:pt idx="3">
                  <c:v>0.63202846183299333</c:v>
                </c:pt>
                <c:pt idx="4">
                  <c:v>0.49730867884077945</c:v>
                </c:pt>
                <c:pt idx="5">
                  <c:v>0.58469979055591514</c:v>
                </c:pt>
                <c:pt idx="6">
                  <c:v>0.40292542877342907</c:v>
                </c:pt>
                <c:pt idx="7">
                  <c:v>0.52110978325761304</c:v>
                </c:pt>
                <c:pt idx="8">
                  <c:v>0.42983945641065396</c:v>
                </c:pt>
                <c:pt idx="9">
                  <c:v>0.71750892485092488</c:v>
                </c:pt>
                <c:pt idx="10">
                  <c:v>0.70179463629436023</c:v>
                </c:pt>
                <c:pt idx="11">
                  <c:v>0.72721657831330555</c:v>
                </c:pt>
                <c:pt idx="12">
                  <c:v>0.80896416456084519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99-48E4-952E-6637E883749F}"/>
            </c:ext>
          </c:extLst>
        </c:ser>
        <c:ser>
          <c:idx val="1"/>
          <c:order val="1"/>
          <c:tx>
            <c:strRef>
              <c:f>Паллиатив!$F$1</c:f>
              <c:strCache>
                <c:ptCount val="1"/>
                <c:pt idx="0">
                  <c:v> карманные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Паллиатив!$A$2:$A$14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Паллиатив!$F$2:$F$14</c:f>
              <c:numCache>
                <c:formatCode>0%</c:formatCode>
                <c:ptCount val="13"/>
                <c:pt idx="0">
                  <c:v>0.44889021674238738</c:v>
                </c:pt>
                <c:pt idx="1">
                  <c:v>0.47889021674238696</c:v>
                </c:pt>
                <c:pt idx="2">
                  <c:v>0.41889021674238702</c:v>
                </c:pt>
                <c:pt idx="3">
                  <c:v>0.36797153816700667</c:v>
                </c:pt>
                <c:pt idx="4">
                  <c:v>0.50269132115922055</c:v>
                </c:pt>
                <c:pt idx="5">
                  <c:v>0.41530020944408491</c:v>
                </c:pt>
                <c:pt idx="6">
                  <c:v>0.59707457122657093</c:v>
                </c:pt>
                <c:pt idx="7">
                  <c:v>0.47889021674238696</c:v>
                </c:pt>
                <c:pt idx="8">
                  <c:v>0.57016054358934598</c:v>
                </c:pt>
                <c:pt idx="9">
                  <c:v>0.28249107514907501</c:v>
                </c:pt>
                <c:pt idx="10">
                  <c:v>0.29820536370563977</c:v>
                </c:pt>
                <c:pt idx="11">
                  <c:v>0.27278342168669445</c:v>
                </c:pt>
                <c:pt idx="12">
                  <c:v>0.19103583543915478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99-48E4-952E-6637E883749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7"/>
        <c:overlap val="100"/>
        <c:axId val="1199455600"/>
        <c:axId val="1199453680"/>
      </c:barChart>
      <c:catAx>
        <c:axId val="119945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99453680"/>
        <c:crosses val="autoZero"/>
        <c:auto val="1"/>
        <c:lblAlgn val="ctr"/>
        <c:lblOffset val="100"/>
        <c:noMultiLvlLbl val="0"/>
      </c:catAx>
      <c:valAx>
        <c:axId val="11994536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9945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Текущие расходы на здравоохранение</a:t>
            </a:r>
            <a:r>
              <a:rPr lang="ru-RU" dirty="0">
                <a:solidFill>
                  <a:schemeClr val="tx1"/>
                </a:solidFill>
              </a:rPr>
              <a:t>, </a:t>
            </a:r>
          </a:p>
          <a:p>
            <a:pPr>
              <a:defRPr/>
            </a:pPr>
            <a:r>
              <a:rPr lang="ru-RU" sz="1200" i="1" dirty="0">
                <a:solidFill>
                  <a:schemeClr val="tx1"/>
                </a:solidFill>
              </a:rPr>
              <a:t>в % от ВВП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3,7%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23B-4014-B786-B4F5605D43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макро!$B$4:$N$4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макро!$B$22:$N$22</c:f>
              <c:numCache>
                <c:formatCode>0.0%</c:formatCode>
                <c:ptCount val="13"/>
                <c:pt idx="0">
                  <c:v>2.7364138926652268E-2</c:v>
                </c:pt>
                <c:pt idx="1">
                  <c:v>2.6023668060781831E-2</c:v>
                </c:pt>
                <c:pt idx="2">
                  <c:v>3.037259939711013E-2</c:v>
                </c:pt>
                <c:pt idx="3">
                  <c:v>2.6628674803618559E-2</c:v>
                </c:pt>
                <c:pt idx="4">
                  <c:v>2.9746844472958996E-2</c:v>
                </c:pt>
                <c:pt idx="5">
                  <c:v>3.0405110864029656E-2</c:v>
                </c:pt>
                <c:pt idx="6">
                  <c:v>3.4226414903557621E-2</c:v>
                </c:pt>
                <c:pt idx="7">
                  <c:v>3.0580953785148322E-2</c:v>
                </c:pt>
                <c:pt idx="8">
                  <c:v>2.8165038231726974E-2</c:v>
                </c:pt>
                <c:pt idx="9">
                  <c:v>2.7903350908875472E-2</c:v>
                </c:pt>
                <c:pt idx="10">
                  <c:v>3.7495571273068316E-2</c:v>
                </c:pt>
                <c:pt idx="11">
                  <c:v>3.9245896632271321E-2</c:v>
                </c:pt>
                <c:pt idx="12">
                  <c:v>3.56201055576943E-2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01-42CA-84E6-52B48B722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300556927"/>
        <c:axId val="1300568927"/>
      </c:lineChart>
      <c:catAx>
        <c:axId val="1300556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300568927"/>
        <c:crosses val="autoZero"/>
        <c:auto val="1"/>
        <c:lblAlgn val="ctr"/>
        <c:lblOffset val="100"/>
        <c:noMultiLvlLbl val="0"/>
      </c:catAx>
      <c:valAx>
        <c:axId val="1300568927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300556927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Распределение расходов на реабилитацию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Реабилитация!$E$1</c:f>
              <c:strCache>
                <c:ptCount val="1"/>
                <c:pt idx="0">
                  <c:v> государственные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Реабилитация!$A$5:$A$14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Реабилитация!$E$5:$E$14</c:f>
              <c:numCache>
                <c:formatCode>0%</c:formatCode>
                <c:ptCount val="10"/>
                <c:pt idx="0">
                  <c:v>6.1745918793713467E-2</c:v>
                </c:pt>
                <c:pt idx="1">
                  <c:v>6.8734999167020597E-2</c:v>
                </c:pt>
                <c:pt idx="2">
                  <c:v>7.4858518920461928E-2</c:v>
                </c:pt>
                <c:pt idx="3">
                  <c:v>6.3357441231821923E-2</c:v>
                </c:pt>
                <c:pt idx="4">
                  <c:v>5.3679909567511612E-2</c:v>
                </c:pt>
                <c:pt idx="5">
                  <c:v>0.33390936615542832</c:v>
                </c:pt>
                <c:pt idx="6">
                  <c:v>0.36701657450880421</c:v>
                </c:pt>
                <c:pt idx="7">
                  <c:v>0.78360160681855084</c:v>
                </c:pt>
                <c:pt idx="8">
                  <c:v>0.77272442406716091</c:v>
                </c:pt>
                <c:pt idx="9">
                  <c:v>0.76654083308267729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3B-4F84-A63E-8C36053702E2}"/>
            </c:ext>
          </c:extLst>
        </c:ser>
        <c:ser>
          <c:idx val="1"/>
          <c:order val="1"/>
          <c:tx>
            <c:strRef>
              <c:f>Реабилитация!$F$1</c:f>
              <c:strCache>
                <c:ptCount val="1"/>
                <c:pt idx="0">
                  <c:v> карманные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Реабилитация!$A$5:$A$14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Реабилитация!$F$5:$F$14</c:f>
              <c:numCache>
                <c:formatCode>0%</c:formatCode>
                <c:ptCount val="10"/>
                <c:pt idx="0">
                  <c:v>0.93825408120628651</c:v>
                </c:pt>
                <c:pt idx="1">
                  <c:v>0.93126500083297936</c:v>
                </c:pt>
                <c:pt idx="2">
                  <c:v>0.92514148107953809</c:v>
                </c:pt>
                <c:pt idx="3">
                  <c:v>0.93664255876817804</c:v>
                </c:pt>
                <c:pt idx="4">
                  <c:v>0.94632009043248844</c:v>
                </c:pt>
                <c:pt idx="5">
                  <c:v>0.66609063384457179</c:v>
                </c:pt>
                <c:pt idx="6">
                  <c:v>0.63298342549119579</c:v>
                </c:pt>
                <c:pt idx="7">
                  <c:v>0.21639839318144904</c:v>
                </c:pt>
                <c:pt idx="8">
                  <c:v>0.22727557593283906</c:v>
                </c:pt>
                <c:pt idx="9">
                  <c:v>0.23345916691732271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3B-4F84-A63E-8C36053702E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7"/>
        <c:overlap val="100"/>
        <c:axId val="1349532880"/>
        <c:axId val="1349529520"/>
      </c:barChart>
      <c:catAx>
        <c:axId val="1349532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349529520"/>
        <c:crosses val="autoZero"/>
        <c:auto val="1"/>
        <c:lblAlgn val="ctr"/>
        <c:lblOffset val="100"/>
        <c:noMultiLvlLbl val="0"/>
      </c:catAx>
      <c:valAx>
        <c:axId val="1349529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34953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48-4104-9FF6-D95462E969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248-4104-9FF6-D95462E9690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248-4104-9FF6-D95462E9690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248-4104-9FF6-D95462E9690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248-4104-9FF6-D95462E9690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248-4104-9FF6-D95462E9690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248-4104-9FF6-D95462E9690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248-4104-9FF6-D95462E9690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248-4104-9FF6-D95462E9690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248-4104-9FF6-D95462E96905}"/>
              </c:ext>
            </c:extLst>
          </c:dPt>
          <c:dLbls>
            <c:dLbl>
              <c:idx val="0"/>
              <c:layout>
                <c:manualLayout>
                  <c:x val="-4.0975798306150842E-3"/>
                  <c:y val="-9.259170348462750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48-4104-9FF6-D95462E96905}"/>
                </c:ext>
              </c:extLst>
            </c:dLbl>
            <c:dLbl>
              <c:idx val="2"/>
              <c:layout>
                <c:manualLayout>
                  <c:x val="-0.10243949576537713"/>
                  <c:y val="-1.35500053879942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48-4104-9FF6-D95462E96905}"/>
                </c:ext>
              </c:extLst>
            </c:dLbl>
            <c:dLbl>
              <c:idx val="3"/>
              <c:layout>
                <c:manualLayout>
                  <c:x val="0"/>
                  <c:y val="9.485003771595995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48-4104-9FF6-D95462E96905}"/>
                </c:ext>
              </c:extLst>
            </c:dLbl>
            <c:dLbl>
              <c:idx val="4"/>
              <c:layout>
                <c:manualLayout>
                  <c:x val="4.0975798306150668E-3"/>
                  <c:y val="-1.693750673499287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7592599254595"/>
                      <c:h val="0.118059489858301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248-4104-9FF6-D95462E96905}"/>
                </c:ext>
              </c:extLst>
            </c:dLbl>
            <c:dLbl>
              <c:idx val="5"/>
              <c:layout>
                <c:manualLayout>
                  <c:x val="-0.20897657136136927"/>
                  <c:y val="2.258334231332377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248-4104-9FF6-D95462E96905}"/>
                </c:ext>
              </c:extLst>
            </c:dLbl>
            <c:dLbl>
              <c:idx val="6"/>
              <c:layout>
                <c:manualLayout>
                  <c:x val="-0.1024394957653771"/>
                  <c:y val="2.25833423133237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248-4104-9FF6-D95462E96905}"/>
                </c:ext>
              </c:extLst>
            </c:dLbl>
            <c:dLbl>
              <c:idx val="7"/>
              <c:layout>
                <c:manualLayout>
                  <c:x val="0.13317134449499021"/>
                  <c:y val="2.25833423133237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248-4104-9FF6-D95462E96905}"/>
                </c:ext>
              </c:extLst>
            </c:dLbl>
            <c:dLbl>
              <c:idx val="8"/>
              <c:layout>
                <c:manualLayout>
                  <c:x val="-4.0975798306151587E-3"/>
                  <c:y val="-9.033336925329510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248-4104-9FF6-D95462E96905}"/>
                </c:ext>
              </c:extLst>
            </c:dLbl>
            <c:dLbl>
              <c:idx val="9"/>
              <c:layout>
                <c:manualLayout>
                  <c:x val="0.33395275619512932"/>
                  <c:y val="1.580833961932664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248-4104-9FF6-D95462E96905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'HF-HP'!$U$21:$U$30</c:f>
              <c:strCache>
                <c:ptCount val="10"/>
                <c:pt idx="0">
                  <c:v>Больницы общего профиля</c:v>
                </c:pt>
                <c:pt idx="1">
                  <c:v>Учреждения длительного ухода</c:v>
                </c:pt>
                <c:pt idx="2">
                  <c:v>Поставщики амбулаторных медицинских услуг</c:v>
                </c:pt>
                <c:pt idx="3">
                  <c:v>Организации, предоставляющие дополнительные услуги</c:v>
                </c:pt>
                <c:pt idx="4">
                  <c:v>Поставщики и розничные продавцы медицинских товаров</c:v>
                </c:pt>
                <c:pt idx="5">
                  <c:v>Организации, оказывающие профилактические услуги</c:v>
                </c:pt>
                <c:pt idx="6">
                  <c:v>Организации управления здравоохранением </c:v>
                </c:pt>
                <c:pt idx="7">
                  <c:v>Прочие сектора экономики</c:v>
                </c:pt>
                <c:pt idx="8">
                  <c:v>Остальной мир</c:v>
                </c:pt>
                <c:pt idx="9">
                  <c:v>Неустановленные провайдеры медицинских услуг</c:v>
                </c:pt>
              </c:strCache>
            </c:strRef>
          </c:cat>
          <c:val>
            <c:numRef>
              <c:f>'HF-HP'!$V$21:$V$30</c:f>
              <c:numCache>
                <c:formatCode>0.0%</c:formatCode>
                <c:ptCount val="10"/>
                <c:pt idx="0">
                  <c:v>0.38556977905905027</c:v>
                </c:pt>
                <c:pt idx="1">
                  <c:v>8.2451011327123905E-4</c:v>
                </c:pt>
                <c:pt idx="2">
                  <c:v>0.28986698366879998</c:v>
                </c:pt>
                <c:pt idx="3">
                  <c:v>2.6224375425123268E-2</c:v>
                </c:pt>
                <c:pt idx="4">
                  <c:v>0.23934693631974382</c:v>
                </c:pt>
                <c:pt idx="5">
                  <c:v>2.9100708746744704E-2</c:v>
                </c:pt>
                <c:pt idx="6">
                  <c:v>1.6862326900093316E-2</c:v>
                </c:pt>
                <c:pt idx="7">
                  <c:v>4.4251137131336429E-3</c:v>
                </c:pt>
                <c:pt idx="8">
                  <c:v>7.0816376470509844E-5</c:v>
                </c:pt>
                <c:pt idx="9">
                  <c:v>7.7084496775693305E-3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248-4104-9FF6-D95462E969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ru-KZ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AA-4518-BE7D-E4D0675283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AA-4518-BE7D-E4D0675283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AA-4518-BE7D-E4D0675283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9AA-4518-BE7D-E4D0675283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9AA-4518-BE7D-E4D0675283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9AA-4518-BE7D-E4D06752838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9AA-4518-BE7D-E4D06752838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9AA-4518-BE7D-E4D06752838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9AA-4518-BE7D-E4D067528380}"/>
              </c:ext>
            </c:extLst>
          </c:dPt>
          <c:dLbls>
            <c:dLbl>
              <c:idx val="0"/>
              <c:layout>
                <c:manualLayout>
                  <c:x val="-1.5300373646923619E-16"/>
                  <c:y val="-0.1851642109975877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AA-4518-BE7D-E4D067528380}"/>
                </c:ext>
              </c:extLst>
            </c:dLbl>
            <c:dLbl>
              <c:idx val="3"/>
              <c:layout>
                <c:manualLayout>
                  <c:x val="0"/>
                  <c:y val="5.645250335292313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AA-4518-BE7D-E4D067528380}"/>
                </c:ext>
              </c:extLst>
            </c:dLbl>
            <c:dLbl>
              <c:idx val="4"/>
              <c:layout>
                <c:manualLayout>
                  <c:x val="-1.55170252575725E-2"/>
                  <c:y val="7.45173044258584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AA-4518-BE7D-E4D067528380}"/>
                </c:ext>
              </c:extLst>
            </c:dLbl>
            <c:dLbl>
              <c:idx val="5"/>
              <c:layout>
                <c:manualLayout>
                  <c:x val="-0.13144563751134192"/>
                  <c:y val="1.806480107293538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9AA-4518-BE7D-E4D067528380}"/>
                </c:ext>
              </c:extLst>
            </c:dLbl>
            <c:dLbl>
              <c:idx val="6"/>
              <c:layout>
                <c:manualLayout>
                  <c:x val="-4.1728773813124426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9AA-4518-BE7D-E4D067528380}"/>
                </c:ext>
              </c:extLst>
            </c:dLbl>
            <c:dLbl>
              <c:idx val="7"/>
              <c:layout>
                <c:manualLayout>
                  <c:x val="7.9284670244936323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9AA-4518-BE7D-E4D067528380}"/>
                </c:ext>
              </c:extLst>
            </c:dLbl>
            <c:dLbl>
              <c:idx val="8"/>
              <c:layout>
                <c:manualLayout>
                  <c:x val="0.2795827845479336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9AA-4518-BE7D-E4D067528380}"/>
                </c:ext>
              </c:extLst>
            </c:dLbl>
            <c:numFmt formatCode="0.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'HF-HP (2)'!$U$20:$U$28</c:f>
              <c:strCache>
                <c:ptCount val="9"/>
                <c:pt idx="0">
                  <c:v>Больницы общего профиля</c:v>
                </c:pt>
                <c:pt idx="1">
                  <c:v>Учреждения длительного ухода</c:v>
                </c:pt>
                <c:pt idx="2">
                  <c:v>Поставщики амбулаторных медицинских услуг</c:v>
                </c:pt>
                <c:pt idx="3">
                  <c:v>Организации, предоставляющие дополнительные услуги</c:v>
                </c:pt>
                <c:pt idx="4">
                  <c:v>Поставщики и розничные продавцы медицинских товаров</c:v>
                </c:pt>
                <c:pt idx="5">
                  <c:v>Организации, оказывающие профилактические услуги</c:v>
                </c:pt>
                <c:pt idx="6">
                  <c:v>Организации управления здравоохранением </c:v>
                </c:pt>
                <c:pt idx="7">
                  <c:v>Прочие сектора экономики</c:v>
                </c:pt>
                <c:pt idx="8">
                  <c:v>Неустановленные провайдеры медицинских услуг</c:v>
                </c:pt>
              </c:strCache>
            </c:strRef>
          </c:cat>
          <c:val>
            <c:numRef>
              <c:f>'HF-HP (2)'!$V$20:$V$28</c:f>
              <c:numCache>
                <c:formatCode>0.0%</c:formatCode>
                <c:ptCount val="9"/>
                <c:pt idx="0">
                  <c:v>0.54247217461865149</c:v>
                </c:pt>
                <c:pt idx="1">
                  <c:v>4.6963676974945613E-4</c:v>
                </c:pt>
                <c:pt idx="2">
                  <c:v>0.23625599826657395</c:v>
                </c:pt>
                <c:pt idx="3">
                  <c:v>4.250139896272221E-2</c:v>
                </c:pt>
                <c:pt idx="4">
                  <c:v>9.5994021119801695E-2</c:v>
                </c:pt>
                <c:pt idx="5">
                  <c:v>4.7163023427375404E-2</c:v>
                </c:pt>
                <c:pt idx="6">
                  <c:v>1.5479087137884578E-2</c:v>
                </c:pt>
                <c:pt idx="7">
                  <c:v>7.1717064878932951E-3</c:v>
                </c:pt>
                <c:pt idx="8">
                  <c:v>1.2492953209348037E-2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9AA-4518-BE7D-E4D0675283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ru-KZ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Капитальные расходы, млрд.тенге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170,9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481-4C4A-B297-3555C310A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102.9</c:v>
                </c:pt>
                <c:pt idx="1">
                  <c:v>100.3</c:v>
                </c:pt>
                <c:pt idx="2">
                  <c:v>111.9</c:v>
                </c:pt>
                <c:pt idx="3">
                  <c:v>142.9</c:v>
                </c:pt>
                <c:pt idx="4">
                  <c:v>155.4</c:v>
                </c:pt>
                <c:pt idx="5">
                  <c:v>170.9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02-4631-8A9B-CA3BD17B22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1828025888"/>
        <c:axId val="1828027328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Капитальные расходы, в % от ВВП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5.5662813970513772E-2"/>
                  <c:y val="-0.1149151469747879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02-4631-8A9B-CA3BD17B2232}"/>
                </c:ext>
              </c:extLst>
            </c:dLbl>
            <c:dLbl>
              <c:idx val="4"/>
              <c:layout>
                <c:manualLayout>
                  <c:x val="-5.5515777088375969E-2"/>
                  <c:y val="-0.139815867020850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02-4631-8A9B-CA3BD17B2232}"/>
                </c:ext>
              </c:extLst>
            </c:dLbl>
            <c:dLbl>
              <c:idx val="5"/>
              <c:layout>
                <c:manualLayout>
                  <c:x val="-4.5433778128920889E-2"/>
                  <c:y val="-0.1032973876205826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0,2%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602-4631-8A9B-CA3BD17B22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</c:numCache>
            </c:numRef>
          </c:cat>
          <c:val>
            <c:numRef>
              <c:f>Лист1!$B$2:$B$7</c:f>
              <c:numCache>
                <c:formatCode>0.00%</c:formatCode>
                <c:ptCount val="6"/>
                <c:pt idx="0">
                  <c:v>1.9E-3</c:v>
                </c:pt>
                <c:pt idx="1">
                  <c:v>1.6000000000000001E-3</c:v>
                </c:pt>
                <c:pt idx="2">
                  <c:v>1.6000000000000001E-3</c:v>
                </c:pt>
                <c:pt idx="3">
                  <c:v>2E-3</c:v>
                </c:pt>
                <c:pt idx="4">
                  <c:v>1.9E-3</c:v>
                </c:pt>
                <c:pt idx="5">
                  <c:v>1.6999999999999999E-3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02-4631-8A9B-CA3BD17B22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9497760"/>
        <c:axId val="1909518400"/>
      </c:lineChart>
      <c:catAx>
        <c:axId val="182802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KZ"/>
          </a:p>
        </c:txPr>
        <c:crossAx val="1828027328"/>
        <c:crosses val="autoZero"/>
        <c:auto val="1"/>
        <c:lblAlgn val="ctr"/>
        <c:lblOffset val="100"/>
        <c:noMultiLvlLbl val="0"/>
      </c:catAx>
      <c:valAx>
        <c:axId val="1828027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KZ"/>
          </a:p>
        </c:txPr>
        <c:crossAx val="1828025888"/>
        <c:crosses val="autoZero"/>
        <c:crossBetween val="between"/>
      </c:valAx>
      <c:valAx>
        <c:axId val="1909518400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KZ"/>
          </a:p>
        </c:txPr>
        <c:crossAx val="1909497760"/>
        <c:crosses val="max"/>
        <c:crossBetween val="between"/>
      </c:valAx>
      <c:catAx>
        <c:axId val="1909497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095184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KZ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капитал!$B$6:$B$25</c:f>
            </c:numRef>
          </c:val>
          <c:extLst>
            <c:ext xmlns:c16="http://schemas.microsoft.com/office/drawing/2014/chart" uri="{C3380CC4-5D6E-409C-BE32-E72D297353CC}">
              <c16:uniqueId val="{00000000-162C-4455-8F5A-9A1CA063032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капитал!$C$6:$C$25</c:f>
            </c:numRef>
          </c:val>
          <c:extLst>
            <c:ext xmlns:c16="http://schemas.microsoft.com/office/drawing/2014/chart" uri="{C3380CC4-5D6E-409C-BE32-E72D297353CC}">
              <c16:uniqueId val="{00000001-162C-4455-8F5A-9A1CA063032B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капитал!$D$6:$D$25</c:f>
            </c:numRef>
          </c:val>
          <c:extLst>
            <c:ext xmlns:c16="http://schemas.microsoft.com/office/drawing/2014/chart" uri="{C3380CC4-5D6E-409C-BE32-E72D297353CC}">
              <c16:uniqueId val="{00000002-162C-4455-8F5A-9A1CA063032B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капитал!$E$6:$E$25</c:f>
            </c:numRef>
          </c:val>
          <c:extLst>
            <c:ext xmlns:c16="http://schemas.microsoft.com/office/drawing/2014/chart" uri="{C3380CC4-5D6E-409C-BE32-E72D297353CC}">
              <c16:uniqueId val="{00000003-162C-4455-8F5A-9A1CA063032B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капитал!$F$6:$F$25</c:f>
            </c:numRef>
          </c:val>
          <c:extLst>
            <c:ext xmlns:c16="http://schemas.microsoft.com/office/drawing/2014/chart" uri="{C3380CC4-5D6E-409C-BE32-E72D297353CC}">
              <c16:uniqueId val="{00000004-162C-4455-8F5A-9A1CA063032B}"/>
            </c:ext>
          </c:extLst>
        </c:ser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капитал!$G$6:$G$25</c:f>
            </c:numRef>
          </c:val>
          <c:extLst>
            <c:ext xmlns:c16="http://schemas.microsoft.com/office/drawing/2014/chart" uri="{C3380CC4-5D6E-409C-BE32-E72D297353CC}">
              <c16:uniqueId val="{00000005-162C-4455-8F5A-9A1CA063032B}"/>
            </c:ext>
          </c:extLst>
        </c:ser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капитал!$H$6:$H$25</c:f>
            </c:numRef>
          </c:val>
          <c:extLst>
            <c:ext xmlns:c16="http://schemas.microsoft.com/office/drawing/2014/chart" uri="{C3380CC4-5D6E-409C-BE32-E72D297353CC}">
              <c16:uniqueId val="{00000006-162C-4455-8F5A-9A1CA063032B}"/>
            </c:ext>
          </c:extLst>
        </c:ser>
        <c:ser>
          <c:idx val="7"/>
          <c:order val="7"/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капитал!$I$6:$I$25</c:f>
            </c:numRef>
          </c:val>
          <c:extLst>
            <c:ext xmlns:c16="http://schemas.microsoft.com/office/drawing/2014/chart" uri="{C3380CC4-5D6E-409C-BE32-E72D297353CC}">
              <c16:uniqueId val="{00000007-162C-4455-8F5A-9A1CA063032B}"/>
            </c:ext>
          </c:extLst>
        </c:ser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капитал!$J$6:$J$25</c:f>
            </c:numRef>
          </c:val>
          <c:extLst>
            <c:ext xmlns:c16="http://schemas.microsoft.com/office/drawing/2014/chart" uri="{C3380CC4-5D6E-409C-BE32-E72D297353CC}">
              <c16:uniqueId val="{00000008-162C-4455-8F5A-9A1CA063032B}"/>
            </c:ext>
          </c:extLst>
        </c:ser>
        <c:ser>
          <c:idx val="9"/>
          <c:order val="9"/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капитал!$K$6:$K$25</c:f>
            </c:numRef>
          </c:val>
          <c:extLst>
            <c:ext xmlns:c16="http://schemas.microsoft.com/office/drawing/2014/chart" uri="{C3380CC4-5D6E-409C-BE32-E72D297353CC}">
              <c16:uniqueId val="{00000009-162C-4455-8F5A-9A1CA063032B}"/>
            </c:ext>
          </c:extLst>
        </c:ser>
        <c:ser>
          <c:idx val="10"/>
          <c:order val="1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62C-4455-8F5A-9A1CA063032B}"/>
              </c:ext>
            </c:extLst>
          </c:dPt>
          <c:dPt>
            <c:idx val="1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62C-4455-8F5A-9A1CA063032B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0,17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62C-4455-8F5A-9A1CA06303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 algn="ctr"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капитал!$A$6:$A$25</c:f>
              <c:strCache>
                <c:ptCount val="20"/>
                <c:pt idx="0">
                  <c:v>Чехия</c:v>
                </c:pt>
                <c:pt idx="1">
                  <c:v>Казахстан</c:v>
                </c:pt>
                <c:pt idx="2">
                  <c:v>Испания</c:v>
                </c:pt>
                <c:pt idx="3">
                  <c:v>Ирландия</c:v>
                </c:pt>
                <c:pt idx="4">
                  <c:v>Турция</c:v>
                </c:pt>
                <c:pt idx="5">
                  <c:v>Венгрия</c:v>
                </c:pt>
                <c:pt idx="6">
                  <c:v>Корея</c:v>
                </c:pt>
                <c:pt idx="7">
                  <c:v>Эстония</c:v>
                </c:pt>
                <c:pt idx="8">
                  <c:v>Коста-Рика</c:v>
                </c:pt>
                <c:pt idx="9">
                  <c:v>Великобритания</c:v>
                </c:pt>
                <c:pt idx="10">
                  <c:v>Канада</c:v>
                </c:pt>
                <c:pt idx="11">
                  <c:v>Швеция</c:v>
                </c:pt>
                <c:pt idx="12">
                  <c:v>Словения</c:v>
                </c:pt>
                <c:pt idx="13">
                  <c:v>Латвия</c:v>
                </c:pt>
                <c:pt idx="14">
                  <c:v>ОЭСР</c:v>
                </c:pt>
                <c:pt idx="15">
                  <c:v>Финляндия</c:v>
                </c:pt>
                <c:pt idx="16">
                  <c:v>США</c:v>
                </c:pt>
                <c:pt idx="17">
                  <c:v>Дания</c:v>
                </c:pt>
                <c:pt idx="18">
                  <c:v>Норвегия</c:v>
                </c:pt>
                <c:pt idx="19">
                  <c:v>Австрия</c:v>
                </c:pt>
              </c:strCache>
            </c:strRef>
          </c:cat>
          <c:val>
            <c:numRef>
              <c:f>капитал!$L$6:$L$25</c:f>
              <c:numCache>
                <c:formatCode>#\ ##0.0_ ;\-#\ ##0.0\ </c:formatCode>
                <c:ptCount val="20"/>
                <c:pt idx="0">
                  <c:v>0.113</c:v>
                </c:pt>
                <c:pt idx="1">
                  <c:v>0.2</c:v>
                </c:pt>
                <c:pt idx="2">
                  <c:v>0.23599999999999999</c:v>
                </c:pt>
                <c:pt idx="3">
                  <c:v>0.33</c:v>
                </c:pt>
                <c:pt idx="4">
                  <c:v>0.33400000000000002</c:v>
                </c:pt>
                <c:pt idx="5">
                  <c:v>0.40400000000000003</c:v>
                </c:pt>
                <c:pt idx="6">
                  <c:v>0.41599999999999998</c:v>
                </c:pt>
                <c:pt idx="7">
                  <c:v>0.41899999999999998</c:v>
                </c:pt>
                <c:pt idx="8">
                  <c:v>0.42799999999999999</c:v>
                </c:pt>
                <c:pt idx="9">
                  <c:v>0.434</c:v>
                </c:pt>
                <c:pt idx="10">
                  <c:v>0.47299999999999998</c:v>
                </c:pt>
                <c:pt idx="11">
                  <c:v>0.48599999999999999</c:v>
                </c:pt>
                <c:pt idx="12">
                  <c:v>0.49</c:v>
                </c:pt>
                <c:pt idx="13">
                  <c:v>0.49299999999999999</c:v>
                </c:pt>
                <c:pt idx="14" formatCode="General">
                  <c:v>0.5</c:v>
                </c:pt>
                <c:pt idx="15">
                  <c:v>0.53400000000000003</c:v>
                </c:pt>
                <c:pt idx="16">
                  <c:v>0.63400000000000001</c:v>
                </c:pt>
                <c:pt idx="17">
                  <c:v>0.64600000000000002</c:v>
                </c:pt>
                <c:pt idx="18">
                  <c:v>0.73499999999999999</c:v>
                </c:pt>
                <c:pt idx="19">
                  <c:v>0.80300000000000005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62C-4455-8F5A-9A1CA06303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-27"/>
        <c:axId val="1268562511"/>
        <c:axId val="1268562991"/>
      </c:barChart>
      <c:catAx>
        <c:axId val="1268562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KZ"/>
          </a:p>
        </c:txPr>
        <c:crossAx val="1268562991"/>
        <c:crosses val="autoZero"/>
        <c:auto val="1"/>
        <c:lblAlgn val="ctr"/>
        <c:lblOffset val="100"/>
        <c:noMultiLvlLbl val="0"/>
      </c:catAx>
      <c:valAx>
        <c:axId val="1268562991"/>
        <c:scaling>
          <c:orientation val="minMax"/>
        </c:scaling>
        <c:delete val="1"/>
        <c:axPos val="l"/>
        <c:numFmt formatCode="#\ ##0.0_ ;\-#\ ##0.0\ " sourceLinked="1"/>
        <c:majorTickMark val="none"/>
        <c:minorTickMark val="none"/>
        <c:tickLblPos val="nextTo"/>
        <c:crossAx val="1268562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K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300" b="1" i="0" u="none" strike="noStrike" kern="1200" cap="none" spc="20" normalizeH="0" baseline="0" dirty="0">
                <a:solidFill>
                  <a:schemeClr val="tx1"/>
                </a:solidFill>
              </a:rPr>
              <a:t>Текущие расходы на здравоохранение в % от ВВП в странах ОЭСР</a:t>
            </a:r>
          </a:p>
          <a:p>
            <a:pPr>
              <a:defRPr/>
            </a:pPr>
            <a:r>
              <a:rPr lang="ru-RU" sz="1300" b="0" i="0" u="none" strike="noStrike" kern="1200" cap="none" spc="20" normalizeH="0" baseline="0" dirty="0">
                <a:solidFill>
                  <a:schemeClr val="tx1"/>
                </a:solidFill>
              </a:rPr>
              <a:t>(Казахстан – 2022 год, страны ОЭСР – 2022) </a:t>
            </a:r>
            <a:endParaRPr lang="ru-RU" sz="13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330200" dist="2324100" dir="9840000" sx="76000" sy="76000" algn="ctr" rotWithShape="0">
                <a:srgbClr val="000000">
                  <a:alpha val="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30200" dist="2324100" dir="9840000" sx="76000" sy="76000" algn="ctr" rotWithShape="0">
                  <a:srgbClr val="000000">
                    <a:alpha val="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6BCA-4DDF-A984-C35B75F8C6F9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330200" dist="2324100" dir="9840000" sx="76000" sy="76000" algn="ctr" rotWithShape="0">
                  <a:srgbClr val="000000">
                    <a:alpha val="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6BCA-4DDF-A984-C35B75F8C6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Лист2!$A$3:$A$42</c:f>
              <c:strCache>
                <c:ptCount val="40"/>
                <c:pt idx="0">
                  <c:v>Kazakhstan</c:v>
                </c:pt>
                <c:pt idx="1">
                  <c:v>Türkiye</c:v>
                </c:pt>
                <c:pt idx="2">
                  <c:v>Luxembourg</c:v>
                </c:pt>
                <c:pt idx="3">
                  <c:v>Mexico</c:v>
                </c:pt>
                <c:pt idx="4">
                  <c:v>Ireland</c:v>
                </c:pt>
                <c:pt idx="5">
                  <c:v>Poland</c:v>
                </c:pt>
                <c:pt idx="6">
                  <c:v>Hungary</c:v>
                </c:pt>
                <c:pt idx="7">
                  <c:v>Estonia</c:v>
                </c:pt>
                <c:pt idx="8">
                  <c:v>Costa Rica</c:v>
                </c:pt>
                <c:pt idx="9">
                  <c:v>Israel</c:v>
                </c:pt>
                <c:pt idx="10">
                  <c:v>Lithuania</c:v>
                </c:pt>
                <c:pt idx="11">
                  <c:v>Slovak Republic</c:v>
                </c:pt>
                <c:pt idx="12">
                  <c:v>Norway</c:v>
                </c:pt>
                <c:pt idx="13">
                  <c:v>Colombia</c:v>
                </c:pt>
                <c:pt idx="14">
                  <c:v>Iceland</c:v>
                </c:pt>
                <c:pt idx="15">
                  <c:v>Greece</c:v>
                </c:pt>
                <c:pt idx="16">
                  <c:v>Latvia</c:v>
                </c:pt>
                <c:pt idx="17">
                  <c:v>Slovenia</c:v>
                </c:pt>
                <c:pt idx="18">
                  <c:v>Chile</c:v>
                </c:pt>
                <c:pt idx="19">
                  <c:v>Italy</c:v>
                </c:pt>
                <c:pt idx="20">
                  <c:v>Czech Republic</c:v>
                </c:pt>
                <c:pt idx="21">
                  <c:v>OECD</c:v>
                </c:pt>
                <c:pt idx="22">
                  <c:v>Denmark</c:v>
                </c:pt>
                <c:pt idx="23">
                  <c:v>Korea</c:v>
                </c:pt>
                <c:pt idx="24">
                  <c:v>Australia</c:v>
                </c:pt>
                <c:pt idx="25">
                  <c:v>Finland</c:v>
                </c:pt>
                <c:pt idx="26">
                  <c:v>Spain</c:v>
                </c:pt>
                <c:pt idx="27">
                  <c:v>Portugal</c:v>
                </c:pt>
                <c:pt idx="28">
                  <c:v>Sweden</c:v>
                </c:pt>
                <c:pt idx="29">
                  <c:v>Belgium</c:v>
                </c:pt>
                <c:pt idx="30">
                  <c:v>Canada</c:v>
                </c:pt>
                <c:pt idx="31">
                  <c:v>Netherlands</c:v>
                </c:pt>
                <c:pt idx="32">
                  <c:v>New Zealand</c:v>
                </c:pt>
                <c:pt idx="33">
                  <c:v>Switzerland</c:v>
                </c:pt>
                <c:pt idx="34">
                  <c:v>United Kingdom</c:v>
                </c:pt>
                <c:pt idx="35">
                  <c:v>Austria</c:v>
                </c:pt>
                <c:pt idx="36">
                  <c:v>Japan</c:v>
                </c:pt>
                <c:pt idx="37">
                  <c:v>France</c:v>
                </c:pt>
                <c:pt idx="38">
                  <c:v>Germany</c:v>
                </c:pt>
                <c:pt idx="39">
                  <c:v>United States</c:v>
                </c:pt>
              </c:strCache>
            </c:strRef>
          </c:cat>
          <c:val>
            <c:numRef>
              <c:f>Лист2!$B$3:$B$42</c:f>
              <c:numCache>
                <c:formatCode>0.0</c:formatCode>
                <c:ptCount val="40"/>
                <c:pt idx="0">
                  <c:v>3.7</c:v>
                </c:pt>
                <c:pt idx="1">
                  <c:v>4.2759999999999998</c:v>
                </c:pt>
                <c:pt idx="2">
                  <c:v>5.4560000000000004</c:v>
                </c:pt>
                <c:pt idx="3">
                  <c:v>5.4829999999999997</c:v>
                </c:pt>
                <c:pt idx="4">
                  <c:v>6.0709999999999997</c:v>
                </c:pt>
                <c:pt idx="5">
                  <c:v>6.6779999999999999</c:v>
                </c:pt>
                <c:pt idx="6">
                  <c:v>6.7389999999999999</c:v>
                </c:pt>
                <c:pt idx="7">
                  <c:v>6.9180000000000001</c:v>
                </c:pt>
                <c:pt idx="8">
                  <c:v>7.1680000000000001</c:v>
                </c:pt>
                <c:pt idx="9">
                  <c:v>7.4269999999999996</c:v>
                </c:pt>
                <c:pt idx="10">
                  <c:v>7.4619999999999997</c:v>
                </c:pt>
                <c:pt idx="11">
                  <c:v>7.57</c:v>
                </c:pt>
                <c:pt idx="12">
                  <c:v>8.0489999999999995</c:v>
                </c:pt>
                <c:pt idx="13">
                  <c:v>8.0679999999999996</c:v>
                </c:pt>
                <c:pt idx="14">
                  <c:v>8.5719999999999992</c:v>
                </c:pt>
                <c:pt idx="15">
                  <c:v>8.5879999999999992</c:v>
                </c:pt>
                <c:pt idx="16">
                  <c:v>8.843</c:v>
                </c:pt>
                <c:pt idx="17">
                  <c:v>8.8469999999999995</c:v>
                </c:pt>
                <c:pt idx="18">
                  <c:v>9.0020000000000007</c:v>
                </c:pt>
                <c:pt idx="19">
                  <c:v>9.0020000000000007</c:v>
                </c:pt>
                <c:pt idx="20">
                  <c:v>9.0609999999999999</c:v>
                </c:pt>
                <c:pt idx="21">
                  <c:v>9.2525000000000013</c:v>
                </c:pt>
                <c:pt idx="22">
                  <c:v>9.4969999999999999</c:v>
                </c:pt>
                <c:pt idx="23">
                  <c:v>9.7200000000000006</c:v>
                </c:pt>
                <c:pt idx="24">
                  <c:v>9.9860000000000007</c:v>
                </c:pt>
                <c:pt idx="25">
                  <c:v>10.177</c:v>
                </c:pt>
                <c:pt idx="26">
                  <c:v>10.459</c:v>
                </c:pt>
                <c:pt idx="27">
                  <c:v>10.624000000000001</c:v>
                </c:pt>
                <c:pt idx="28">
                  <c:v>10.667</c:v>
                </c:pt>
                <c:pt idx="29">
                  <c:v>10.94</c:v>
                </c:pt>
                <c:pt idx="30">
                  <c:v>11.154999999999999</c:v>
                </c:pt>
                <c:pt idx="31">
                  <c:v>11.156000000000001</c:v>
                </c:pt>
                <c:pt idx="32">
                  <c:v>11.208</c:v>
                </c:pt>
                <c:pt idx="33">
                  <c:v>11.339</c:v>
                </c:pt>
                <c:pt idx="34">
                  <c:v>11.345000000000001</c:v>
                </c:pt>
                <c:pt idx="35">
                  <c:v>11.351000000000001</c:v>
                </c:pt>
                <c:pt idx="36">
                  <c:v>11.507</c:v>
                </c:pt>
                <c:pt idx="37">
                  <c:v>11.895</c:v>
                </c:pt>
                <c:pt idx="38">
                  <c:v>12.654999999999999</c:v>
                </c:pt>
                <c:pt idx="39">
                  <c:v>16.634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CA-4DDF-A984-C35B75F8C6F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5"/>
        <c:overlap val="-100"/>
        <c:axId val="784293120"/>
        <c:axId val="784289880"/>
      </c:barChart>
      <c:catAx>
        <c:axId val="78429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784289880"/>
        <c:crosses val="autoZero"/>
        <c:auto val="1"/>
        <c:lblAlgn val="ctr"/>
        <c:lblOffset val="100"/>
        <c:noMultiLvlLbl val="0"/>
      </c:catAx>
      <c:valAx>
        <c:axId val="78428988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784293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85000"/>
              <a:lumOff val="1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schemeClr val="tx1"/>
                </a:solidFill>
              </a:rPr>
              <a:t>Выплаты из кармана</a:t>
            </a:r>
            <a:r>
              <a:rPr lang="ru-RU" dirty="0"/>
              <a:t>, </a:t>
            </a:r>
          </a:p>
          <a:p>
            <a:pPr>
              <a:defRPr/>
            </a:pPr>
            <a:r>
              <a:rPr lang="ru-RU" sz="1600" i="1" dirty="0">
                <a:solidFill>
                  <a:schemeClr val="tx1"/>
                </a:solidFill>
              </a:rPr>
              <a:t>в % от ТРЗ</a:t>
            </a:r>
            <a:endParaRPr lang="ru-RU" i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6.8347727017757112E-2"/>
                  <c:y val="3.2225804449716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96-4A62-BFD1-654A62CB2E62}"/>
                </c:ext>
              </c:extLst>
            </c:dLbl>
            <c:dLbl>
              <c:idx val="3"/>
              <c:layout>
                <c:manualLayout>
                  <c:x val="-6.8347727017757168E-2"/>
                  <c:y val="4.51462400006511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96-4A62-BFD1-654A62CB2E62}"/>
                </c:ext>
              </c:extLst>
            </c:dLbl>
            <c:dLbl>
              <c:idx val="7"/>
              <c:layout>
                <c:manualLayout>
                  <c:x val="-6.2814626989547012E-2"/>
                  <c:y val="3.65326163000280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996-4A62-BFD1-654A62CB2E62}"/>
                </c:ext>
              </c:extLst>
            </c:dLbl>
            <c:dLbl>
              <c:idx val="9"/>
              <c:layout>
                <c:manualLayout>
                  <c:x val="-3.2382576834391587E-2"/>
                  <c:y val="-9.26717392093168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96-4A62-BFD1-654A62CB2E62}"/>
                </c:ext>
              </c:extLst>
            </c:dLbl>
            <c:dLbl>
              <c:idx val="10"/>
              <c:layout>
                <c:manualLayout>
                  <c:x val="-5.4514976947231869E-2"/>
                  <c:y val="-7.9751303658382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96-4A62-BFD1-654A62CB2E62}"/>
                </c:ext>
              </c:extLst>
            </c:dLbl>
            <c:dLbl>
              <c:idx val="11"/>
              <c:layout>
                <c:manualLayout>
                  <c:x val="-6.8347727017757112E-2"/>
                  <c:y val="4.08394281503396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96-4A62-BFD1-654A62CB2E62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30,9%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9BA-42F6-83F5-814A3F25CE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Лист1!$B$2:$B$14</c:f>
              <c:numCache>
                <c:formatCode>0.0%</c:formatCode>
                <c:ptCount val="13"/>
                <c:pt idx="0">
                  <c:v>0.27300000000000002</c:v>
                </c:pt>
                <c:pt idx="1">
                  <c:v>0.246</c:v>
                </c:pt>
                <c:pt idx="2">
                  <c:v>0.27800000000000002</c:v>
                </c:pt>
                <c:pt idx="3">
                  <c:v>0.26</c:v>
                </c:pt>
                <c:pt idx="4">
                  <c:v>0.23799999999999999</c:v>
                </c:pt>
                <c:pt idx="5">
                  <c:v>0.32100000000000001</c:v>
                </c:pt>
                <c:pt idx="6">
                  <c:v>0.35699999999999998</c:v>
                </c:pt>
                <c:pt idx="7">
                  <c:v>0.33100000000000002</c:v>
                </c:pt>
                <c:pt idx="8">
                  <c:v>0.33500000000000002</c:v>
                </c:pt>
                <c:pt idx="9">
                  <c:v>0.33800000000000002</c:v>
                </c:pt>
                <c:pt idx="10">
                  <c:v>0.27700000000000002</c:v>
                </c:pt>
                <c:pt idx="11">
                  <c:v>0.25</c:v>
                </c:pt>
                <c:pt idx="12">
                  <c:v>0.31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96-4A62-BFD1-654A62CB2E6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22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Лист1!$C$2:$C$14</c:f>
              <c:numCache>
                <c:formatCode>General</c:formatCode>
                <c:ptCount val="13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96-4A62-BFD1-654A62CB2E6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ln w="22225" cap="rnd" cmpd="sng" algn="ctr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Лист1!$D$2:$D$14</c:f>
              <c:numCache>
                <c:formatCode>General</c:formatCode>
                <c:ptCount val="13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96-4A62-BFD1-654A62CB2E6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909495360"/>
        <c:axId val="1909508320"/>
      </c:lineChart>
      <c:catAx>
        <c:axId val="190949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909508320"/>
        <c:crosses val="autoZero"/>
        <c:auto val="1"/>
        <c:lblAlgn val="ctr"/>
        <c:lblOffset val="100"/>
        <c:noMultiLvlLbl val="0"/>
      </c:catAx>
      <c:valAx>
        <c:axId val="190950832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90949536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u="none" strike="noStrike" kern="1200" cap="none" spc="20" baseline="0" dirty="0">
                <a:solidFill>
                  <a:schemeClr val="tx1"/>
                </a:solidFill>
              </a:rPr>
              <a:t>Выплаты из кармана в % от ТРЗ</a:t>
            </a:r>
          </a:p>
          <a:p>
            <a:pPr>
              <a:defRPr/>
            </a:pPr>
            <a:r>
              <a:rPr lang="ru-RU" sz="1200" b="0" i="0" u="none" strike="noStrike" kern="1200" cap="none" spc="2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(Казахстан – 2022 год, страны ОЭСР – 2021 год)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C1C-439E-8BC3-567F43912A12}"/>
              </c:ext>
            </c:extLst>
          </c:dPt>
          <c:dPt>
            <c:idx val="2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C1C-439E-8BC3-567F43912A12}"/>
              </c:ext>
            </c:extLst>
          </c:dPt>
          <c:dLbls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30,9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C1C-439E-8BC3-567F43912A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Лист1!$A$2:$A$22</c:f>
              <c:strCache>
                <c:ptCount val="21"/>
                <c:pt idx="0">
                  <c:v>Нидерланды</c:v>
                </c:pt>
                <c:pt idx="1">
                  <c:v>США</c:v>
                </c:pt>
                <c:pt idx="2">
                  <c:v>Ирландия</c:v>
                </c:pt>
                <c:pt idx="3">
                  <c:v>Германия</c:v>
                </c:pt>
                <c:pt idx="4">
                  <c:v>Словения</c:v>
                </c:pt>
                <c:pt idx="5">
                  <c:v>Великобритания</c:v>
                </c:pt>
                <c:pt idx="6">
                  <c:v>Дания</c:v>
                </c:pt>
                <c:pt idx="7">
                  <c:v>Канада</c:v>
                </c:pt>
                <c:pt idx="8">
                  <c:v>Швеция</c:v>
                </c:pt>
                <c:pt idx="9">
                  <c:v>Норвегия</c:v>
                </c:pt>
                <c:pt idx="10">
                  <c:v>Исландия</c:v>
                </c:pt>
                <c:pt idx="11">
                  <c:v>Австрия</c:v>
                </c:pt>
                <c:pt idx="12">
                  <c:v>ОЭСР</c:v>
                </c:pt>
                <c:pt idx="13">
                  <c:v>Польша</c:v>
                </c:pt>
                <c:pt idx="14">
                  <c:v>Эстония</c:v>
                </c:pt>
                <c:pt idx="15">
                  <c:v>Италия</c:v>
                </c:pt>
                <c:pt idx="16">
                  <c:v>Корея</c:v>
                </c:pt>
                <c:pt idx="17">
                  <c:v>Португалия</c:v>
                </c:pt>
                <c:pt idx="18">
                  <c:v>Литва</c:v>
                </c:pt>
                <c:pt idx="19">
                  <c:v>Чили</c:v>
                </c:pt>
                <c:pt idx="20">
                  <c:v>Казахстан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9.3000000000000007</c:v>
                </c:pt>
                <c:pt idx="1">
                  <c:v>9.9</c:v>
                </c:pt>
                <c:pt idx="2">
                  <c:v>10.3</c:v>
                </c:pt>
                <c:pt idx="3">
                  <c:v>11.6</c:v>
                </c:pt>
                <c:pt idx="4">
                  <c:v>11.8</c:v>
                </c:pt>
                <c:pt idx="5">
                  <c:v>12.3</c:v>
                </c:pt>
                <c:pt idx="6">
                  <c:v>12.4</c:v>
                </c:pt>
                <c:pt idx="7">
                  <c:v>12.6</c:v>
                </c:pt>
                <c:pt idx="8">
                  <c:v>13.4</c:v>
                </c:pt>
                <c:pt idx="9">
                  <c:v>14.1</c:v>
                </c:pt>
                <c:pt idx="10">
                  <c:v>14.8</c:v>
                </c:pt>
                <c:pt idx="11">
                  <c:v>15.4</c:v>
                </c:pt>
                <c:pt idx="12">
                  <c:v>16.899999999999999</c:v>
                </c:pt>
                <c:pt idx="13">
                  <c:v>19.600000000000001</c:v>
                </c:pt>
                <c:pt idx="14">
                  <c:v>19.899999999999999</c:v>
                </c:pt>
                <c:pt idx="15">
                  <c:v>21.8</c:v>
                </c:pt>
                <c:pt idx="16">
                  <c:v>26.6</c:v>
                </c:pt>
                <c:pt idx="17">
                  <c:v>28.6</c:v>
                </c:pt>
                <c:pt idx="18">
                  <c:v>28.7</c:v>
                </c:pt>
                <c:pt idx="19">
                  <c:v>28.9</c:v>
                </c:pt>
                <c:pt idx="2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1C-439E-8BC3-567F43912A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8032608"/>
        <c:axId val="1828015808"/>
      </c:barChart>
      <c:catAx>
        <c:axId val="182803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828015808"/>
        <c:crosses val="autoZero"/>
        <c:auto val="1"/>
        <c:lblAlgn val="ctr"/>
        <c:lblOffset val="100"/>
        <c:noMultiLvlLbl val="0"/>
      </c:catAx>
      <c:valAx>
        <c:axId val="18280158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2803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22342077359987"/>
          <c:y val="6.2545920351350731E-2"/>
          <c:w val="0.8609301391848041"/>
          <c:h val="0.4892421259842519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'HF-HP (2)'!$S$43</c:f>
              <c:strCache>
                <c:ptCount val="1"/>
                <c:pt idx="0">
                  <c:v>Государственные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'HF-HP (2)'!$T$42:$U$42</c:f>
              <c:strCache>
                <c:ptCount val="2"/>
                <c:pt idx="0">
                  <c:v>ОЭСР</c:v>
                </c:pt>
                <c:pt idx="1">
                  <c:v>Казахстан</c:v>
                </c:pt>
              </c:strCache>
            </c:strRef>
          </c:cat>
          <c:val>
            <c:numRef>
              <c:f>'HF-HP (2)'!$T$43:$U$43</c:f>
              <c:numCache>
                <c:formatCode>General</c:formatCode>
                <c:ptCount val="2"/>
                <c:pt idx="0">
                  <c:v>77.2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99-4048-B6D5-D60357BEEFC1}"/>
            </c:ext>
          </c:extLst>
        </c:ser>
        <c:ser>
          <c:idx val="1"/>
          <c:order val="1"/>
          <c:tx>
            <c:strRef>
              <c:f>'HF-HP (2)'!$S$44</c:f>
              <c:strCache>
                <c:ptCount val="1"/>
                <c:pt idx="0">
                  <c:v>Карманные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'HF-HP (2)'!$T$42:$U$42</c:f>
              <c:strCache>
                <c:ptCount val="2"/>
                <c:pt idx="0">
                  <c:v>ОЭСР</c:v>
                </c:pt>
                <c:pt idx="1">
                  <c:v>Казахстан</c:v>
                </c:pt>
              </c:strCache>
            </c:strRef>
          </c:cat>
          <c:val>
            <c:numRef>
              <c:f>'HF-HP (2)'!$T$44:$U$44</c:f>
              <c:numCache>
                <c:formatCode>General</c:formatCode>
                <c:ptCount val="2"/>
                <c:pt idx="0">
                  <c:v>16.899999999999999</c:v>
                </c:pt>
                <c:pt idx="1">
                  <c:v>30.9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99-4048-B6D5-D60357BEEFC1}"/>
            </c:ext>
          </c:extLst>
        </c:ser>
        <c:ser>
          <c:idx val="2"/>
          <c:order val="2"/>
          <c:tx>
            <c:strRef>
              <c:f>'HF-HP (2)'!$S$45</c:f>
              <c:strCache>
                <c:ptCount val="1"/>
                <c:pt idx="0">
                  <c:v>ДМС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'HF-HP (2)'!$T$42:$U$42</c:f>
              <c:strCache>
                <c:ptCount val="2"/>
                <c:pt idx="0">
                  <c:v>ОЭСР</c:v>
                </c:pt>
                <c:pt idx="1">
                  <c:v>Казахстан</c:v>
                </c:pt>
              </c:strCache>
            </c:strRef>
          </c:cat>
          <c:val>
            <c:numRef>
              <c:f>'HF-HP (2)'!$T$45:$U$45</c:f>
              <c:numCache>
                <c:formatCode>General</c:formatCode>
                <c:ptCount val="2"/>
                <c:pt idx="0">
                  <c:v>5.5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99-4048-B6D5-D60357BEEFC1}"/>
            </c:ext>
          </c:extLst>
        </c:ser>
        <c:ser>
          <c:idx val="3"/>
          <c:order val="3"/>
          <c:tx>
            <c:strRef>
              <c:f>'HF-HP (2)'!$S$46</c:f>
              <c:strCache>
                <c:ptCount val="1"/>
                <c:pt idx="0">
                  <c:v>Расходы корпораций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99-4048-B6D5-D60357BEEF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'HF-HP (2)'!$T$42:$U$42</c:f>
              <c:strCache>
                <c:ptCount val="2"/>
                <c:pt idx="0">
                  <c:v>ОЭСР</c:v>
                </c:pt>
                <c:pt idx="1">
                  <c:v>Казахстан</c:v>
                </c:pt>
              </c:strCache>
            </c:strRef>
          </c:cat>
          <c:val>
            <c:numRef>
              <c:f>'HF-HP (2)'!$T$46:$U$46</c:f>
              <c:numCache>
                <c:formatCode>General</c:formatCode>
                <c:ptCount val="2"/>
                <c:pt idx="0">
                  <c:v>0</c:v>
                </c:pt>
                <c:pt idx="1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99-4048-B6D5-D60357BEEFC1}"/>
            </c:ext>
          </c:extLst>
        </c:ser>
        <c:ser>
          <c:idx val="4"/>
          <c:order val="4"/>
          <c:tx>
            <c:strRef>
              <c:f>'HF-HP (2)'!$S$47</c:f>
              <c:strCache>
                <c:ptCount val="1"/>
                <c:pt idx="0">
                  <c:v>Расходы некоммерческих организаций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'HF-HP (2)'!$T$42:$U$42</c:f>
              <c:strCache>
                <c:ptCount val="2"/>
                <c:pt idx="0">
                  <c:v>ОЭСР</c:v>
                </c:pt>
                <c:pt idx="1">
                  <c:v>Казахстан</c:v>
                </c:pt>
              </c:strCache>
            </c:strRef>
          </c:cat>
          <c:val>
            <c:numRef>
              <c:f>'HF-HP (2)'!$T$47:$U$47</c:f>
              <c:numCache>
                <c:formatCode>General</c:formatCode>
                <c:ptCount val="2"/>
                <c:pt idx="0">
                  <c:v>0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99-4048-B6D5-D60357BEEFC1}"/>
            </c:ext>
          </c:extLst>
        </c:ser>
        <c:ser>
          <c:idx val="5"/>
          <c:order val="5"/>
          <c:tx>
            <c:strRef>
              <c:f>'HF-HP (2)'!$S$48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'HF-HP (2)'!$T$42:$U$42</c:f>
              <c:strCache>
                <c:ptCount val="2"/>
                <c:pt idx="0">
                  <c:v>ОЭСР</c:v>
                </c:pt>
                <c:pt idx="1">
                  <c:v>Казахстан</c:v>
                </c:pt>
              </c:strCache>
            </c:strRef>
          </c:cat>
          <c:val>
            <c:numRef>
              <c:f>'HF-HP (2)'!$T$48:$U$48</c:f>
              <c:numCache>
                <c:formatCode>General</c:formatCode>
                <c:ptCount val="2"/>
                <c:pt idx="0">
                  <c:v>0.4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99-4048-B6D5-D60357BEEFC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7"/>
        <c:overlap val="100"/>
        <c:axId val="611109472"/>
        <c:axId val="611117032"/>
      </c:barChart>
      <c:catAx>
        <c:axId val="61110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611117032"/>
        <c:crosses val="autoZero"/>
        <c:auto val="1"/>
        <c:lblAlgn val="ctr"/>
        <c:lblOffset val="100"/>
        <c:noMultiLvlLbl val="0"/>
      </c:catAx>
      <c:valAx>
        <c:axId val="61111703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61110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549359020485058E-2"/>
          <c:y val="0.78464533247935575"/>
          <c:w val="0.93366098407021547"/>
          <c:h val="0.192206693048470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ru-K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chemeClr val="tx1"/>
                </a:solidFill>
              </a:rPr>
              <a:t>Структура текущих расходов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8.4148875801952253E-2"/>
          <c:y val="0.18569047959696103"/>
          <c:w val="0.89170418775634519"/>
          <c:h val="0.61261650801284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макро!$A$26</c:f>
              <c:strCache>
                <c:ptCount val="1"/>
                <c:pt idx="0">
                  <c:v>Доля государственных расходов, в % от ТРЗ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62,0%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E6-4A81-91F2-B440334E1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макро!$B$4:$N$4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макро!$B$26:$N$26</c:f>
              <c:numCache>
                <c:formatCode>0.0%</c:formatCode>
                <c:ptCount val="13"/>
                <c:pt idx="0">
                  <c:v>0.68376136028496581</c:v>
                </c:pt>
                <c:pt idx="1">
                  <c:v>0.71188536715175466</c:v>
                </c:pt>
                <c:pt idx="2">
                  <c:v>0.68267200400076311</c:v>
                </c:pt>
                <c:pt idx="3">
                  <c:v>0.6944218252216634</c:v>
                </c:pt>
                <c:pt idx="4">
                  <c:v>0.71731211965963326</c:v>
                </c:pt>
                <c:pt idx="5">
                  <c:v>0.63172724803639313</c:v>
                </c:pt>
                <c:pt idx="6">
                  <c:v>0.59681602486440977</c:v>
                </c:pt>
                <c:pt idx="7">
                  <c:v>0.62005763791224899</c:v>
                </c:pt>
                <c:pt idx="8">
                  <c:v>0.60916177130615068</c:v>
                </c:pt>
                <c:pt idx="9">
                  <c:v>0.59956032109992785</c:v>
                </c:pt>
                <c:pt idx="10">
                  <c:v>0.65803319876835364</c:v>
                </c:pt>
                <c:pt idx="11">
                  <c:v>0.66466423367604566</c:v>
                </c:pt>
                <c:pt idx="12">
                  <c:v>0.65140546594790305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A9-4936-B0A3-D26AFF22B6EF}"/>
            </c:ext>
          </c:extLst>
        </c:ser>
        <c:ser>
          <c:idx val="1"/>
          <c:order val="1"/>
          <c:tx>
            <c:strRef>
              <c:f>макро!$A$27</c:f>
              <c:strCache>
                <c:ptCount val="1"/>
                <c:pt idx="0">
                  <c:v>Доля частных расходов, в % от ТРЗ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2"/>
              <c:layout>
                <c:manualLayout>
                  <c:x val="2.1951760401547823E-3"/>
                  <c:y val="-4.028866990604491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38,0%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9E6-4A81-91F2-B440334E1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макро!$B$4:$N$4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макро!$B$27:$N$27</c:f>
              <c:numCache>
                <c:formatCode>0.0%</c:formatCode>
                <c:ptCount val="13"/>
                <c:pt idx="0">
                  <c:v>0.31543110725185841</c:v>
                </c:pt>
                <c:pt idx="1">
                  <c:v>0.28674413665538695</c:v>
                </c:pt>
                <c:pt idx="2">
                  <c:v>0.31697923573269143</c:v>
                </c:pt>
                <c:pt idx="3">
                  <c:v>0.30456185374596678</c:v>
                </c:pt>
                <c:pt idx="4">
                  <c:v>0.28165094801649593</c:v>
                </c:pt>
                <c:pt idx="5">
                  <c:v>0.36772894663885103</c:v>
                </c:pt>
                <c:pt idx="6">
                  <c:v>0.40206154717303799</c:v>
                </c:pt>
                <c:pt idx="7">
                  <c:v>0.37927393359407457</c:v>
                </c:pt>
                <c:pt idx="8">
                  <c:v>0.39027123481217502</c:v>
                </c:pt>
                <c:pt idx="9">
                  <c:v>0.40020416195985103</c:v>
                </c:pt>
                <c:pt idx="10">
                  <c:v>0.34164533873807262</c:v>
                </c:pt>
                <c:pt idx="11">
                  <c:v>0.33441136127564969</c:v>
                </c:pt>
                <c:pt idx="12">
                  <c:v>0.34859453405209695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A9-4936-B0A3-D26AFF22B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overlap val="24"/>
        <c:axId val="1300553567"/>
        <c:axId val="1300544447"/>
      </c:barChart>
      <c:catAx>
        <c:axId val="1300553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300544447"/>
        <c:crosses val="autoZero"/>
        <c:auto val="1"/>
        <c:lblAlgn val="ctr"/>
        <c:lblOffset val="100"/>
        <c:noMultiLvlLbl val="0"/>
      </c:catAx>
      <c:valAx>
        <c:axId val="1300544447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300553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0" u="none" strike="noStrike" kern="1200" spc="20" baseline="0" dirty="0">
                <a:solidFill>
                  <a:schemeClr val="tx1"/>
                </a:solidFill>
              </a:rPr>
              <a:t>Государственные расходы на здравоохранение, страны ОЭСР, в % от ТРЗ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ru-RU" sz="1200" b="0" i="0" u="none" strike="noStrike" kern="1200" cap="none" spc="20" normalizeH="0" baseline="0" dirty="0">
                <a:solidFill>
                  <a:schemeClr val="tx1"/>
                </a:solidFill>
              </a:rPr>
              <a:t>(Казахстан – 2022 год, страны ОЭСР – 2021 год)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2.4146940615465243E-2"/>
          <c:y val="0.34567751317878515"/>
          <c:w val="0.95170611876906952"/>
          <c:h val="0.364487877327468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2F8-4D82-9324-5C95746C8675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2F8-4D82-9324-5C95746C867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61,7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2F8-4D82-9324-5C95746C86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20"/>
                <c:pt idx="0">
                  <c:v>Казахстан</c:v>
                </c:pt>
                <c:pt idx="1">
                  <c:v>Португалия</c:v>
                </c:pt>
                <c:pt idx="2">
                  <c:v>Чили</c:v>
                </c:pt>
                <c:pt idx="3">
                  <c:v>Корея</c:v>
                </c:pt>
                <c:pt idx="4">
                  <c:v>Литва</c:v>
                </c:pt>
                <c:pt idx="5">
                  <c:v>Польша</c:v>
                </c:pt>
                <c:pt idx="6">
                  <c:v>Канада</c:v>
                </c:pt>
                <c:pt idx="7">
                  <c:v>Словения</c:v>
                </c:pt>
                <c:pt idx="8">
                  <c:v>Италия</c:v>
                </c:pt>
                <c:pt idx="9">
                  <c:v>ОЭСР</c:v>
                </c:pt>
                <c:pt idx="10">
                  <c:v>Ирландия</c:v>
                </c:pt>
                <c:pt idx="11">
                  <c:v>Эстония</c:v>
                </c:pt>
                <c:pt idx="12">
                  <c:v>Австрия</c:v>
                </c:pt>
                <c:pt idx="13">
                  <c:v>Великобритания</c:v>
                </c:pt>
                <c:pt idx="14">
                  <c:v>Исландия</c:v>
                </c:pt>
                <c:pt idx="15">
                  <c:v>Нидерланды</c:v>
                </c:pt>
                <c:pt idx="16">
                  <c:v>Дания</c:v>
                </c:pt>
                <c:pt idx="17">
                  <c:v>Норвегия</c:v>
                </c:pt>
                <c:pt idx="18">
                  <c:v>Швеция</c:v>
                </c:pt>
                <c:pt idx="19">
                  <c:v>Германия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62.1</c:v>
                </c:pt>
                <c:pt idx="1">
                  <c:v>64</c:v>
                </c:pt>
                <c:pt idx="2">
                  <c:v>64.099999999999994</c:v>
                </c:pt>
                <c:pt idx="3">
                  <c:v>64.8</c:v>
                </c:pt>
                <c:pt idx="4">
                  <c:v>70.099999999999994</c:v>
                </c:pt>
                <c:pt idx="5">
                  <c:v>72.599999999999994</c:v>
                </c:pt>
                <c:pt idx="6">
                  <c:v>74.5</c:v>
                </c:pt>
                <c:pt idx="7">
                  <c:v>74.599999999999994</c:v>
                </c:pt>
                <c:pt idx="8">
                  <c:v>75.599999999999994</c:v>
                </c:pt>
                <c:pt idx="9">
                  <c:v>77.2</c:v>
                </c:pt>
                <c:pt idx="10">
                  <c:v>78.400000000000006</c:v>
                </c:pt>
                <c:pt idx="11">
                  <c:v>78.5</c:v>
                </c:pt>
                <c:pt idx="12">
                  <c:v>78.599999999999994</c:v>
                </c:pt>
                <c:pt idx="13">
                  <c:v>82.9</c:v>
                </c:pt>
                <c:pt idx="14">
                  <c:v>83.5</c:v>
                </c:pt>
                <c:pt idx="15">
                  <c:v>85.2</c:v>
                </c:pt>
                <c:pt idx="16">
                  <c:v>85.4</c:v>
                </c:pt>
                <c:pt idx="17">
                  <c:v>85.6</c:v>
                </c:pt>
                <c:pt idx="18">
                  <c:v>85.6</c:v>
                </c:pt>
                <c:pt idx="19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F8-4D82-9324-5C95746C8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09511680"/>
        <c:axId val="1909491520"/>
      </c:barChart>
      <c:catAx>
        <c:axId val="1909511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909491520"/>
        <c:crosses val="autoZero"/>
        <c:auto val="1"/>
        <c:lblAlgn val="ctr"/>
        <c:lblOffset val="100"/>
        <c:noMultiLvlLbl val="0"/>
      </c:catAx>
      <c:valAx>
        <c:axId val="1909491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09511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100" b="0" i="0" u="none" strike="noStrike" kern="1200" cap="none" spc="2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i="0" u="none" strike="noStrike" kern="1200" cap="none" spc="20" normalizeH="0" baseline="0" dirty="0">
                <a:solidFill>
                  <a:schemeClr val="tx1"/>
                </a:solidFill>
              </a:rPr>
              <a:t>Государственные расходы на здравоохранение </a:t>
            </a:r>
          </a:p>
          <a:p>
            <a:pPr algn="ctr" rtl="0">
              <a:defRPr lang="ru-RU" sz="1100" b="0" cap="none" spc="20">
                <a:solidFill>
                  <a:prstClr val="black">
                    <a:lumMod val="50000"/>
                    <a:lumOff val="50000"/>
                  </a:prstClr>
                </a:solidFill>
              </a:defRPr>
            </a:pPr>
            <a:r>
              <a:rPr lang="ru-RU" sz="1100" b="1" i="0" u="none" strike="noStrike" kern="1200" cap="none" spc="20" normalizeH="0" baseline="0" dirty="0">
                <a:solidFill>
                  <a:schemeClr val="tx1"/>
                </a:solidFill>
              </a:rPr>
              <a:t>в % от ВВП в странах ОЭСР</a:t>
            </a:r>
          </a:p>
          <a:p>
            <a:pPr algn="ctr" rtl="0">
              <a:defRPr lang="ru-RU" sz="1100" b="0" cap="none" spc="20">
                <a:solidFill>
                  <a:prstClr val="black">
                    <a:lumMod val="50000"/>
                    <a:lumOff val="50000"/>
                  </a:prstClr>
                </a:solidFill>
              </a:defRPr>
            </a:pPr>
            <a:r>
              <a:rPr lang="ru-RU" sz="1100" b="0" i="0" u="none" strike="noStrike" kern="1200" cap="none" spc="20" normalizeH="0" baseline="0" dirty="0">
                <a:solidFill>
                  <a:schemeClr val="tx1"/>
                </a:solidFill>
              </a:rPr>
              <a:t>(Казахстан – 2022 год, страны ОЭСР – 2021 год)</a:t>
            </a:r>
          </a:p>
        </c:rich>
      </c:tx>
      <c:layout>
        <c:manualLayout>
          <c:xMode val="edge"/>
          <c:yMode val="edge"/>
          <c:x val="1.0585884426852349E-2"/>
          <c:y val="4.29932801841601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100" b="0" i="0" u="none" strike="noStrike" kern="1200" cap="none" spc="2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n-ea"/>
              <a:cs typeface="+mn-cs"/>
            </a:defRPr>
          </a:pPr>
          <a:endParaRPr lang="ru-KZ"/>
        </a:p>
      </c:txPr>
    </c:title>
    <c:autoTitleDeleted val="0"/>
    <c:plotArea>
      <c:layout>
        <c:manualLayout>
          <c:layoutTarget val="inner"/>
          <c:xMode val="edge"/>
          <c:yMode val="edge"/>
          <c:x val="4.9366950812334623E-2"/>
          <c:y val="0.17322360746573343"/>
          <c:w val="0.94402093796491549"/>
          <c:h val="0.44273184601924759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1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64" b="0" i="0" u="none" strike="noStrike" kern="1200" cap="all" spc="120" normalizeH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govGDP!$A$7:$A$25</c:f>
              <c:strCache>
                <c:ptCount val="19"/>
                <c:pt idx="0">
                  <c:v>Казахстан</c:v>
                </c:pt>
                <c:pt idx="1">
                  <c:v>Польша</c:v>
                </c:pt>
                <c:pt idx="2">
                  <c:v>Ирландия</c:v>
                </c:pt>
                <c:pt idx="3">
                  <c:v>Литва</c:v>
                </c:pt>
                <c:pt idx="4">
                  <c:v>Чили</c:v>
                </c:pt>
                <c:pt idx="5">
                  <c:v>Эстония</c:v>
                </c:pt>
                <c:pt idx="6">
                  <c:v>Словения</c:v>
                </c:pt>
                <c:pt idx="7">
                  <c:v>Италия</c:v>
                </c:pt>
                <c:pt idx="8">
                  <c:v>Португалия</c:v>
                </c:pt>
                <c:pt idx="9">
                  <c:v>ОЭСР</c:v>
                </c:pt>
                <c:pt idx="10">
                  <c:v>Исландия</c:v>
                </c:pt>
                <c:pt idx="11">
                  <c:v>Норвегия</c:v>
                </c:pt>
                <c:pt idx="12">
                  <c:v>Канада</c:v>
                </c:pt>
                <c:pt idx="13">
                  <c:v>Дания</c:v>
                </c:pt>
                <c:pt idx="14">
                  <c:v>Нидерланды</c:v>
                </c:pt>
                <c:pt idx="15">
                  <c:v>Австр ия</c:v>
                </c:pt>
                <c:pt idx="16">
                  <c:v>Швеция</c:v>
                </c:pt>
                <c:pt idx="17">
                  <c:v>Великобритания</c:v>
                </c:pt>
                <c:pt idx="18">
                  <c:v>Германия</c:v>
                </c:pt>
              </c:strCache>
            </c:strRef>
          </c:cat>
          <c:val>
            <c:numRef>
              <c:f>govGDP!$M$7:$M$25</c:f>
              <c:numCache>
                <c:formatCode>#\ ##0.0_ ;\-#\ ##0.0\ </c:formatCode>
                <c:ptCount val="19"/>
                <c:pt idx="0" formatCode="General">
                  <c:v>2.2999999999999998</c:v>
                </c:pt>
                <c:pt idx="1">
                  <c:v>4.7850000000000001</c:v>
                </c:pt>
                <c:pt idx="2">
                  <c:v>5.2750000000000004</c:v>
                </c:pt>
                <c:pt idx="3">
                  <c:v>5.5069999999999997</c:v>
                </c:pt>
                <c:pt idx="4">
                  <c:v>5.8339999999999996</c:v>
                </c:pt>
                <c:pt idx="5">
                  <c:v>5.86</c:v>
                </c:pt>
                <c:pt idx="6">
                  <c:v>6.8280000000000003</c:v>
                </c:pt>
                <c:pt idx="7">
                  <c:v>7.1449999999999996</c:v>
                </c:pt>
                <c:pt idx="8">
                  <c:v>7.1710000000000003</c:v>
                </c:pt>
                <c:pt idx="9" formatCode="General">
                  <c:v>7.6</c:v>
                </c:pt>
                <c:pt idx="10">
                  <c:v>8.06</c:v>
                </c:pt>
                <c:pt idx="11">
                  <c:v>8.625</c:v>
                </c:pt>
                <c:pt idx="12">
                  <c:v>8.6950000000000003</c:v>
                </c:pt>
                <c:pt idx="13">
                  <c:v>9.2639999999999993</c:v>
                </c:pt>
                <c:pt idx="14">
                  <c:v>9.5510000000000002</c:v>
                </c:pt>
                <c:pt idx="15">
                  <c:v>9.5549999999999997</c:v>
                </c:pt>
                <c:pt idx="16">
                  <c:v>9.7870000000000008</c:v>
                </c:pt>
                <c:pt idx="17">
                  <c:v>9.8979999999999997</c:v>
                </c:pt>
                <c:pt idx="18">
                  <c:v>11.016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26-4D5C-829A-58CAD4448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07400320"/>
        <c:axId val="1107408000"/>
      </c:barChart>
      <c:barChart>
        <c:barDir val="col"/>
        <c:grouping val="clustered"/>
        <c:varyColors val="0"/>
        <c:ser>
          <c:idx val="1"/>
          <c:order val="1"/>
          <c:tx>
            <c:strRef>
              <c:f>govGDP!$A$7:$A$25</c:f>
              <c:strCache>
                <c:ptCount val="19"/>
                <c:pt idx="0">
                  <c:v>Казахстан</c:v>
                </c:pt>
                <c:pt idx="1">
                  <c:v>Польша</c:v>
                </c:pt>
                <c:pt idx="2">
                  <c:v>Ирландия</c:v>
                </c:pt>
                <c:pt idx="3">
                  <c:v>Литва</c:v>
                </c:pt>
                <c:pt idx="4">
                  <c:v>Чили</c:v>
                </c:pt>
                <c:pt idx="5">
                  <c:v>Эстония</c:v>
                </c:pt>
                <c:pt idx="6">
                  <c:v>Словения</c:v>
                </c:pt>
                <c:pt idx="7">
                  <c:v>Италия</c:v>
                </c:pt>
                <c:pt idx="8">
                  <c:v>Португалия</c:v>
                </c:pt>
                <c:pt idx="9">
                  <c:v>ОЭСР</c:v>
                </c:pt>
                <c:pt idx="10">
                  <c:v>Исландия</c:v>
                </c:pt>
                <c:pt idx="11">
                  <c:v>Норвегия</c:v>
                </c:pt>
                <c:pt idx="12">
                  <c:v>Канада</c:v>
                </c:pt>
                <c:pt idx="13">
                  <c:v>Дания</c:v>
                </c:pt>
                <c:pt idx="14">
                  <c:v>Нидерланды</c:v>
                </c:pt>
                <c:pt idx="15">
                  <c:v>Австр ия</c:v>
                </c:pt>
                <c:pt idx="16">
                  <c:v>Швеция</c:v>
                </c:pt>
                <c:pt idx="17">
                  <c:v>Великобритания</c:v>
                </c:pt>
                <c:pt idx="18">
                  <c:v>Германия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100000"/>
                    <a:shade val="85000"/>
                    <a:satMod val="100000"/>
                    <a:lumMod val="100000"/>
                  </a:schemeClr>
                </a:gs>
                <a:gs pos="100000">
                  <a:schemeClr val="accent2">
                    <a:tint val="90000"/>
                    <a:shade val="100000"/>
                    <a:satMod val="150000"/>
                    <a:lumMod val="100000"/>
                  </a:schemeClr>
                </a:gs>
              </a:gsLst>
              <a:path path="circle">
                <a:fillToRect l="100000" t="100000" r="100000" b="100000"/>
              </a:path>
            </a:gradFill>
            <a:ln>
              <a:noFill/>
            </a:ln>
            <a:effectLst>
              <a:outerShdw blurRad="50800" dist="12700" dir="5400000" algn="ctr" rotWithShape="0">
                <a:srgbClr val="000000">
                  <a:alpha val="50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0800" dist="12700" dir="5400000" algn="ctr" rotWithShape="0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126-4D5C-829A-58CAD44482F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126-4D5C-829A-58CAD44482F6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0800" dist="12700" dir="5400000" algn="ctr" rotWithShape="0">
                  <a:srgbClr val="0000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126-4D5C-829A-58CAD44482F6}"/>
              </c:ext>
            </c:extLst>
          </c:dPt>
          <c:val>
            <c:numRef>
              <c:f>govGDP!$M$7:$M$25</c:f>
              <c:numCache>
                <c:formatCode>#\ ##0.0_ ;\-#\ ##0.0\ </c:formatCode>
                <c:ptCount val="19"/>
                <c:pt idx="0" formatCode="General">
                  <c:v>2.2999999999999998</c:v>
                </c:pt>
                <c:pt idx="1">
                  <c:v>4.7850000000000001</c:v>
                </c:pt>
                <c:pt idx="2">
                  <c:v>5.2750000000000004</c:v>
                </c:pt>
                <c:pt idx="3">
                  <c:v>5.5069999999999997</c:v>
                </c:pt>
                <c:pt idx="4">
                  <c:v>5.8339999999999996</c:v>
                </c:pt>
                <c:pt idx="5">
                  <c:v>5.86</c:v>
                </c:pt>
                <c:pt idx="6">
                  <c:v>6.8280000000000003</c:v>
                </c:pt>
                <c:pt idx="7">
                  <c:v>7.1449999999999996</c:v>
                </c:pt>
                <c:pt idx="8">
                  <c:v>7.1710000000000003</c:v>
                </c:pt>
                <c:pt idx="9" formatCode="General">
                  <c:v>7.6</c:v>
                </c:pt>
                <c:pt idx="10">
                  <c:v>8.06</c:v>
                </c:pt>
                <c:pt idx="11">
                  <c:v>8.625</c:v>
                </c:pt>
                <c:pt idx="12">
                  <c:v>8.6950000000000003</c:v>
                </c:pt>
                <c:pt idx="13">
                  <c:v>9.2639999999999993</c:v>
                </c:pt>
                <c:pt idx="14">
                  <c:v>9.5510000000000002</c:v>
                </c:pt>
                <c:pt idx="15">
                  <c:v>9.5549999999999997</c:v>
                </c:pt>
                <c:pt idx="16">
                  <c:v>9.7870000000000008</c:v>
                </c:pt>
                <c:pt idx="17">
                  <c:v>9.8979999999999997</c:v>
                </c:pt>
                <c:pt idx="18">
                  <c:v>11.016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126-4D5C-829A-58CAD44482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19520640"/>
        <c:axId val="1319499520"/>
      </c:barChart>
      <c:catAx>
        <c:axId val="110740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lang="en-US"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107408000"/>
        <c:crosses val="autoZero"/>
        <c:auto val="1"/>
        <c:lblAlgn val="ctr"/>
        <c:lblOffset val="10"/>
        <c:noMultiLvlLbl val="0"/>
      </c:catAx>
      <c:valAx>
        <c:axId val="1107408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07400320"/>
        <c:crosses val="autoZero"/>
        <c:crossBetween val="between"/>
      </c:valAx>
      <c:valAx>
        <c:axId val="1319499520"/>
        <c:scaling>
          <c:orientation val="minMax"/>
        </c:scaling>
        <c:delete val="1"/>
        <c:axPos val="r"/>
        <c:numFmt formatCode="General" sourceLinked="1"/>
        <c:majorTickMark val="none"/>
        <c:minorTickMark val="none"/>
        <c:tickLblPos val="nextTo"/>
        <c:crossAx val="1319520640"/>
        <c:crosses val="max"/>
        <c:crossBetween val="between"/>
      </c:valAx>
      <c:catAx>
        <c:axId val="1319520640"/>
        <c:scaling>
          <c:orientation val="minMax"/>
        </c:scaling>
        <c:delete val="1"/>
        <c:axPos val="b"/>
        <c:majorTickMark val="none"/>
        <c:minorTickMark val="none"/>
        <c:tickLblPos val="nextTo"/>
        <c:crossAx val="13194995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16CF32-A760-444E-A7DC-1B63C951987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DE5BD4-BADF-4AB5-B4EB-2C51ED83BDF3}">
      <dgm:prSet custT="1"/>
      <dgm:spPr/>
      <dgm:t>
        <a:bodyPr/>
        <a:lstStyle/>
        <a:p>
          <a:pPr algn="just"/>
          <a:r>
            <a:rPr lang="ru-RU" sz="1300" dirty="0"/>
            <a:t>По мере того как страны стремятся добиться прогресса на пути к всеобщему охвату услугами здравоохранения (ВОУЗ), все большее значение приобретает приведение классификации доходов и расходов в соответствие с рамками политики финансирования здравоохранения, направленной на сбор доходов, объединение средств и закуп медицинских услуг. Это обеспечивает получение более актуальной информации для разработки политики на страновом уровне. В частности, это облегчает национальным заинтересованным сторонам и партнерам по развитию проведение оценки положения страны с точки зрения справедливости, эффективности и охвата по сравнению с другими странами региона или во всем мире.</a:t>
          </a:r>
          <a:endParaRPr lang="en-US" sz="1300" dirty="0"/>
        </a:p>
      </dgm:t>
    </dgm:pt>
    <dgm:pt modelId="{ED787110-09BD-4355-BB98-9149BA32B447}" type="parTrans" cxnId="{B7B9DAAE-0FD5-4A39-9035-C7E9C2E3EE86}">
      <dgm:prSet/>
      <dgm:spPr/>
      <dgm:t>
        <a:bodyPr/>
        <a:lstStyle/>
        <a:p>
          <a:endParaRPr lang="en-US" sz="1300"/>
        </a:p>
      </dgm:t>
    </dgm:pt>
    <dgm:pt modelId="{949E2C3A-1739-4066-A38C-A16916B53592}" type="sibTrans" cxnId="{B7B9DAAE-0FD5-4A39-9035-C7E9C2E3EE86}">
      <dgm:prSet/>
      <dgm:spPr/>
      <dgm:t>
        <a:bodyPr/>
        <a:lstStyle/>
        <a:p>
          <a:endParaRPr lang="en-US" sz="1300"/>
        </a:p>
      </dgm:t>
    </dgm:pt>
    <dgm:pt modelId="{05C7651B-A8E9-426B-AB36-82572C215ECA}">
      <dgm:prSet custT="1"/>
      <dgm:spPr/>
      <dgm:t>
        <a:bodyPr/>
        <a:lstStyle/>
        <a:p>
          <a:pPr algn="just"/>
          <a:r>
            <a:rPr lang="ru-RU" sz="1300" dirty="0"/>
            <a:t>Одним из инструментов, используемых для отслеживания расходов на здравоохранение, является подготовка исследований счетов здравоохранения на страновом уровне. </a:t>
          </a:r>
          <a:endParaRPr lang="en-US" sz="1300" dirty="0"/>
        </a:p>
      </dgm:t>
    </dgm:pt>
    <dgm:pt modelId="{A97098FF-3178-4B40-A1E9-C92EAC905F3A}" type="parTrans" cxnId="{D048C673-9885-4F12-8DE8-5C89C5DBAEAE}">
      <dgm:prSet/>
      <dgm:spPr/>
      <dgm:t>
        <a:bodyPr/>
        <a:lstStyle/>
        <a:p>
          <a:endParaRPr lang="en-US" sz="1300"/>
        </a:p>
      </dgm:t>
    </dgm:pt>
    <dgm:pt modelId="{E74C88DC-BA45-4EB2-89C4-4C80B9B510AB}" type="sibTrans" cxnId="{D048C673-9885-4F12-8DE8-5C89C5DBAEAE}">
      <dgm:prSet/>
      <dgm:spPr/>
      <dgm:t>
        <a:bodyPr/>
        <a:lstStyle/>
        <a:p>
          <a:endParaRPr lang="en-US" sz="1300"/>
        </a:p>
      </dgm:t>
    </dgm:pt>
    <dgm:pt modelId="{8D6DF984-5DA6-47DB-89EF-B8DF062A2B32}">
      <dgm:prSet custT="1"/>
      <dgm:spPr/>
      <dgm:t>
        <a:bodyPr/>
        <a:lstStyle/>
        <a:p>
          <a:pPr algn="just"/>
          <a:r>
            <a:rPr lang="ru-RU" sz="1300" dirty="0"/>
            <a:t>Счета здравоохранения тщательно отслеживают объем и движение средств от одного субъекта здравоохранения к другому вплоть до конечных получателей медицинских товаров и услуг. Опираясь на предпринимаемые с 2001 года глобальные усилия по созданию сопоставимых счетов здравоохранения, действующая стандартная международная методология отслеживания расходов на здравоохранение основана на концепции SHA 2011. </a:t>
          </a:r>
          <a:endParaRPr lang="en-US" sz="1300" dirty="0"/>
        </a:p>
      </dgm:t>
    </dgm:pt>
    <dgm:pt modelId="{0D14190A-CC97-416C-96E5-2A94AD22858B}" type="parTrans" cxnId="{5DE9A7B6-1321-4EF8-8EE4-A4BBB9F77916}">
      <dgm:prSet/>
      <dgm:spPr/>
      <dgm:t>
        <a:bodyPr/>
        <a:lstStyle/>
        <a:p>
          <a:endParaRPr lang="en-US" sz="1300"/>
        </a:p>
      </dgm:t>
    </dgm:pt>
    <dgm:pt modelId="{C5CF0539-6F5E-4AB4-B570-96F5DE56A5BD}" type="sibTrans" cxnId="{5DE9A7B6-1321-4EF8-8EE4-A4BBB9F77916}">
      <dgm:prSet/>
      <dgm:spPr/>
      <dgm:t>
        <a:bodyPr/>
        <a:lstStyle/>
        <a:p>
          <a:endParaRPr lang="en-US" sz="1300"/>
        </a:p>
      </dgm:t>
    </dgm:pt>
    <dgm:pt modelId="{7991D9B4-B2D9-4715-84DD-E673ABD96518}">
      <dgm:prSet custT="1"/>
      <dgm:spPr/>
      <dgm:t>
        <a:bodyPr/>
        <a:lstStyle/>
        <a:p>
          <a:r>
            <a:rPr lang="ru-RU" sz="1300" dirty="0"/>
            <a:t>Данные, собранные и сопоставленные по странам, публикуются в Глобальной базе данных о расходах на здравоохранение (GHED).</a:t>
          </a:r>
          <a:endParaRPr lang="en-US" sz="1300" dirty="0"/>
        </a:p>
      </dgm:t>
    </dgm:pt>
    <dgm:pt modelId="{3BACB575-239F-40A7-BA06-3765746096EE}" type="parTrans" cxnId="{AA9E6B35-DA9D-449F-8F6E-5C5F6E4678BE}">
      <dgm:prSet/>
      <dgm:spPr/>
      <dgm:t>
        <a:bodyPr/>
        <a:lstStyle/>
        <a:p>
          <a:endParaRPr lang="en-US" sz="1300"/>
        </a:p>
      </dgm:t>
    </dgm:pt>
    <dgm:pt modelId="{9B654BF0-C694-4853-91F8-B28AD24D03FE}" type="sibTrans" cxnId="{AA9E6B35-DA9D-449F-8F6E-5C5F6E4678BE}">
      <dgm:prSet/>
      <dgm:spPr/>
      <dgm:t>
        <a:bodyPr/>
        <a:lstStyle/>
        <a:p>
          <a:endParaRPr lang="en-US" sz="1300"/>
        </a:p>
      </dgm:t>
    </dgm:pt>
    <dgm:pt modelId="{A8E1973A-5182-4B38-96A4-DA0831C34887}" type="pres">
      <dgm:prSet presAssocID="{0216CF32-A760-444E-A7DC-1B63C9519879}" presName="vert0" presStyleCnt="0">
        <dgm:presLayoutVars>
          <dgm:dir/>
          <dgm:animOne val="branch"/>
          <dgm:animLvl val="lvl"/>
        </dgm:presLayoutVars>
      </dgm:prSet>
      <dgm:spPr/>
    </dgm:pt>
    <dgm:pt modelId="{AB3DBE8D-2328-4A79-A42B-38F6F8A70571}" type="pres">
      <dgm:prSet presAssocID="{C1DE5BD4-BADF-4AB5-B4EB-2C51ED83BDF3}" presName="thickLine" presStyleLbl="alignNode1" presStyleIdx="0" presStyleCnt="4"/>
      <dgm:spPr/>
    </dgm:pt>
    <dgm:pt modelId="{E12CCF0A-3138-4CE7-8563-E3F6EAC78F5D}" type="pres">
      <dgm:prSet presAssocID="{C1DE5BD4-BADF-4AB5-B4EB-2C51ED83BDF3}" presName="horz1" presStyleCnt="0"/>
      <dgm:spPr/>
    </dgm:pt>
    <dgm:pt modelId="{45ED8368-0A2F-4F0F-95D3-18E60E295C71}" type="pres">
      <dgm:prSet presAssocID="{C1DE5BD4-BADF-4AB5-B4EB-2C51ED83BDF3}" presName="tx1" presStyleLbl="revTx" presStyleIdx="0" presStyleCnt="4"/>
      <dgm:spPr/>
    </dgm:pt>
    <dgm:pt modelId="{302B3147-393B-444A-93DE-AF423FAC994F}" type="pres">
      <dgm:prSet presAssocID="{C1DE5BD4-BADF-4AB5-B4EB-2C51ED83BDF3}" presName="vert1" presStyleCnt="0"/>
      <dgm:spPr/>
    </dgm:pt>
    <dgm:pt modelId="{2D27578A-26F8-450E-9768-29858EDA953B}" type="pres">
      <dgm:prSet presAssocID="{05C7651B-A8E9-426B-AB36-82572C215ECA}" presName="thickLine" presStyleLbl="alignNode1" presStyleIdx="1" presStyleCnt="4"/>
      <dgm:spPr/>
    </dgm:pt>
    <dgm:pt modelId="{D3458B2F-DEAC-4618-B8D7-AE6A5D218E7C}" type="pres">
      <dgm:prSet presAssocID="{05C7651B-A8E9-426B-AB36-82572C215ECA}" presName="horz1" presStyleCnt="0"/>
      <dgm:spPr/>
    </dgm:pt>
    <dgm:pt modelId="{C00F8D9B-0CF4-4313-BB27-60A8C0B39DEF}" type="pres">
      <dgm:prSet presAssocID="{05C7651B-A8E9-426B-AB36-82572C215ECA}" presName="tx1" presStyleLbl="revTx" presStyleIdx="1" presStyleCnt="4" custScaleY="37930"/>
      <dgm:spPr/>
    </dgm:pt>
    <dgm:pt modelId="{08714F6B-4B98-44CA-8945-788969662CA7}" type="pres">
      <dgm:prSet presAssocID="{05C7651B-A8E9-426B-AB36-82572C215ECA}" presName="vert1" presStyleCnt="0"/>
      <dgm:spPr/>
    </dgm:pt>
    <dgm:pt modelId="{257795CE-86C3-4340-A338-F11054BC6ABA}" type="pres">
      <dgm:prSet presAssocID="{8D6DF984-5DA6-47DB-89EF-B8DF062A2B32}" presName="thickLine" presStyleLbl="alignNode1" presStyleIdx="2" presStyleCnt="4"/>
      <dgm:spPr/>
    </dgm:pt>
    <dgm:pt modelId="{A6D1649A-7082-46E9-9133-71345E841EC3}" type="pres">
      <dgm:prSet presAssocID="{8D6DF984-5DA6-47DB-89EF-B8DF062A2B32}" presName="horz1" presStyleCnt="0"/>
      <dgm:spPr/>
    </dgm:pt>
    <dgm:pt modelId="{29A97C3D-2EF8-447C-824C-94B40E089E82}" type="pres">
      <dgm:prSet presAssocID="{8D6DF984-5DA6-47DB-89EF-B8DF062A2B32}" presName="tx1" presStyleLbl="revTx" presStyleIdx="2" presStyleCnt="4" custScaleY="58645"/>
      <dgm:spPr/>
    </dgm:pt>
    <dgm:pt modelId="{B61BB91E-DC84-4B33-84A3-E6A95E40018A}" type="pres">
      <dgm:prSet presAssocID="{8D6DF984-5DA6-47DB-89EF-B8DF062A2B32}" presName="vert1" presStyleCnt="0"/>
      <dgm:spPr/>
    </dgm:pt>
    <dgm:pt modelId="{A60706DC-556E-4F7A-BB98-5C7624D61466}" type="pres">
      <dgm:prSet presAssocID="{7991D9B4-B2D9-4715-84DD-E673ABD96518}" presName="thickLine" presStyleLbl="alignNode1" presStyleIdx="3" presStyleCnt="4"/>
      <dgm:spPr/>
    </dgm:pt>
    <dgm:pt modelId="{22F6A76E-0203-494C-9780-A683382AFD0A}" type="pres">
      <dgm:prSet presAssocID="{7991D9B4-B2D9-4715-84DD-E673ABD96518}" presName="horz1" presStyleCnt="0"/>
      <dgm:spPr/>
    </dgm:pt>
    <dgm:pt modelId="{C06360D9-6185-4434-94CE-6CC1D372F387}" type="pres">
      <dgm:prSet presAssocID="{7991D9B4-B2D9-4715-84DD-E673ABD96518}" presName="tx1" presStyleLbl="revTx" presStyleIdx="3" presStyleCnt="4" custScaleY="43754"/>
      <dgm:spPr/>
    </dgm:pt>
    <dgm:pt modelId="{F6884A9F-944D-4CAB-9B7E-450FF3222A22}" type="pres">
      <dgm:prSet presAssocID="{7991D9B4-B2D9-4715-84DD-E673ABD96518}" presName="vert1" presStyleCnt="0"/>
      <dgm:spPr/>
    </dgm:pt>
  </dgm:ptLst>
  <dgm:cxnLst>
    <dgm:cxn modelId="{3B40CC0C-F424-4A86-895C-8D9C893D033F}" type="presOf" srcId="{0216CF32-A760-444E-A7DC-1B63C9519879}" destId="{A8E1973A-5182-4B38-96A4-DA0831C34887}" srcOrd="0" destOrd="0" presId="urn:microsoft.com/office/officeart/2008/layout/LinedList"/>
    <dgm:cxn modelId="{AA9E6B35-DA9D-449F-8F6E-5C5F6E4678BE}" srcId="{0216CF32-A760-444E-A7DC-1B63C9519879}" destId="{7991D9B4-B2D9-4715-84DD-E673ABD96518}" srcOrd="3" destOrd="0" parTransId="{3BACB575-239F-40A7-BA06-3765746096EE}" sibTransId="{9B654BF0-C694-4853-91F8-B28AD24D03FE}"/>
    <dgm:cxn modelId="{75373F3E-6667-48EB-8799-86D99BF90E75}" type="presOf" srcId="{C1DE5BD4-BADF-4AB5-B4EB-2C51ED83BDF3}" destId="{45ED8368-0A2F-4F0F-95D3-18E60E295C71}" srcOrd="0" destOrd="0" presId="urn:microsoft.com/office/officeart/2008/layout/LinedList"/>
    <dgm:cxn modelId="{9D14B14B-B74D-4E47-8802-8CAA795A72AB}" type="presOf" srcId="{8D6DF984-5DA6-47DB-89EF-B8DF062A2B32}" destId="{29A97C3D-2EF8-447C-824C-94B40E089E82}" srcOrd="0" destOrd="0" presId="urn:microsoft.com/office/officeart/2008/layout/LinedList"/>
    <dgm:cxn modelId="{D048C673-9885-4F12-8DE8-5C89C5DBAEAE}" srcId="{0216CF32-A760-444E-A7DC-1B63C9519879}" destId="{05C7651B-A8E9-426B-AB36-82572C215ECA}" srcOrd="1" destOrd="0" parTransId="{A97098FF-3178-4B40-A1E9-C92EAC905F3A}" sibTransId="{E74C88DC-BA45-4EB2-89C4-4C80B9B510AB}"/>
    <dgm:cxn modelId="{1BA23979-6438-44FA-915F-5856BBB21BEB}" type="presOf" srcId="{05C7651B-A8E9-426B-AB36-82572C215ECA}" destId="{C00F8D9B-0CF4-4313-BB27-60A8C0B39DEF}" srcOrd="0" destOrd="0" presId="urn:microsoft.com/office/officeart/2008/layout/LinedList"/>
    <dgm:cxn modelId="{A0F31290-B8CC-4118-8621-70D19285943C}" type="presOf" srcId="{7991D9B4-B2D9-4715-84DD-E673ABD96518}" destId="{C06360D9-6185-4434-94CE-6CC1D372F387}" srcOrd="0" destOrd="0" presId="urn:microsoft.com/office/officeart/2008/layout/LinedList"/>
    <dgm:cxn modelId="{B7B9DAAE-0FD5-4A39-9035-C7E9C2E3EE86}" srcId="{0216CF32-A760-444E-A7DC-1B63C9519879}" destId="{C1DE5BD4-BADF-4AB5-B4EB-2C51ED83BDF3}" srcOrd="0" destOrd="0" parTransId="{ED787110-09BD-4355-BB98-9149BA32B447}" sibTransId="{949E2C3A-1739-4066-A38C-A16916B53592}"/>
    <dgm:cxn modelId="{5DE9A7B6-1321-4EF8-8EE4-A4BBB9F77916}" srcId="{0216CF32-A760-444E-A7DC-1B63C9519879}" destId="{8D6DF984-5DA6-47DB-89EF-B8DF062A2B32}" srcOrd="2" destOrd="0" parTransId="{0D14190A-CC97-416C-96E5-2A94AD22858B}" sibTransId="{C5CF0539-6F5E-4AB4-B570-96F5DE56A5BD}"/>
    <dgm:cxn modelId="{9FD2AD5E-D0E4-4765-9F50-A93502CE015D}" type="presParOf" srcId="{A8E1973A-5182-4B38-96A4-DA0831C34887}" destId="{AB3DBE8D-2328-4A79-A42B-38F6F8A70571}" srcOrd="0" destOrd="0" presId="urn:microsoft.com/office/officeart/2008/layout/LinedList"/>
    <dgm:cxn modelId="{A53664A2-44E7-474E-9DB9-556A0AE7C4F4}" type="presParOf" srcId="{A8E1973A-5182-4B38-96A4-DA0831C34887}" destId="{E12CCF0A-3138-4CE7-8563-E3F6EAC78F5D}" srcOrd="1" destOrd="0" presId="urn:microsoft.com/office/officeart/2008/layout/LinedList"/>
    <dgm:cxn modelId="{BA95121E-07F0-4608-8CFB-6461DD6E0A31}" type="presParOf" srcId="{E12CCF0A-3138-4CE7-8563-E3F6EAC78F5D}" destId="{45ED8368-0A2F-4F0F-95D3-18E60E295C71}" srcOrd="0" destOrd="0" presId="urn:microsoft.com/office/officeart/2008/layout/LinedList"/>
    <dgm:cxn modelId="{A9DC184C-91BC-4446-85AE-8EC1899D8710}" type="presParOf" srcId="{E12CCF0A-3138-4CE7-8563-E3F6EAC78F5D}" destId="{302B3147-393B-444A-93DE-AF423FAC994F}" srcOrd="1" destOrd="0" presId="urn:microsoft.com/office/officeart/2008/layout/LinedList"/>
    <dgm:cxn modelId="{3ACA89B2-16E9-48EF-A2F4-FAD7DA551737}" type="presParOf" srcId="{A8E1973A-5182-4B38-96A4-DA0831C34887}" destId="{2D27578A-26F8-450E-9768-29858EDA953B}" srcOrd="2" destOrd="0" presId="urn:microsoft.com/office/officeart/2008/layout/LinedList"/>
    <dgm:cxn modelId="{CB330F20-699E-4636-AF1F-7BCC51BF6DEA}" type="presParOf" srcId="{A8E1973A-5182-4B38-96A4-DA0831C34887}" destId="{D3458B2F-DEAC-4618-B8D7-AE6A5D218E7C}" srcOrd="3" destOrd="0" presId="urn:microsoft.com/office/officeart/2008/layout/LinedList"/>
    <dgm:cxn modelId="{62DFF02B-A1EE-46A3-A225-34334F3D82DE}" type="presParOf" srcId="{D3458B2F-DEAC-4618-B8D7-AE6A5D218E7C}" destId="{C00F8D9B-0CF4-4313-BB27-60A8C0B39DEF}" srcOrd="0" destOrd="0" presId="urn:microsoft.com/office/officeart/2008/layout/LinedList"/>
    <dgm:cxn modelId="{4893B325-4D77-452A-998B-8CA94C7D5EF5}" type="presParOf" srcId="{D3458B2F-DEAC-4618-B8D7-AE6A5D218E7C}" destId="{08714F6B-4B98-44CA-8945-788969662CA7}" srcOrd="1" destOrd="0" presId="urn:microsoft.com/office/officeart/2008/layout/LinedList"/>
    <dgm:cxn modelId="{E6E826C9-8644-4333-BAC5-D722BBC45C26}" type="presParOf" srcId="{A8E1973A-5182-4B38-96A4-DA0831C34887}" destId="{257795CE-86C3-4340-A338-F11054BC6ABA}" srcOrd="4" destOrd="0" presId="urn:microsoft.com/office/officeart/2008/layout/LinedList"/>
    <dgm:cxn modelId="{222F2B4D-1C41-4CCF-B801-BF6978F5C128}" type="presParOf" srcId="{A8E1973A-5182-4B38-96A4-DA0831C34887}" destId="{A6D1649A-7082-46E9-9133-71345E841EC3}" srcOrd="5" destOrd="0" presId="urn:microsoft.com/office/officeart/2008/layout/LinedList"/>
    <dgm:cxn modelId="{708AE6B3-4E9D-4720-888E-1AA891B4AB0B}" type="presParOf" srcId="{A6D1649A-7082-46E9-9133-71345E841EC3}" destId="{29A97C3D-2EF8-447C-824C-94B40E089E82}" srcOrd="0" destOrd="0" presId="urn:microsoft.com/office/officeart/2008/layout/LinedList"/>
    <dgm:cxn modelId="{6697D716-0562-425A-B54C-99980C8A19F3}" type="presParOf" srcId="{A6D1649A-7082-46E9-9133-71345E841EC3}" destId="{B61BB91E-DC84-4B33-84A3-E6A95E40018A}" srcOrd="1" destOrd="0" presId="urn:microsoft.com/office/officeart/2008/layout/LinedList"/>
    <dgm:cxn modelId="{6EFE2F83-F424-4E45-8E83-009C53FC5759}" type="presParOf" srcId="{A8E1973A-5182-4B38-96A4-DA0831C34887}" destId="{A60706DC-556E-4F7A-BB98-5C7624D61466}" srcOrd="6" destOrd="0" presId="urn:microsoft.com/office/officeart/2008/layout/LinedList"/>
    <dgm:cxn modelId="{DFB4C1FF-B48F-4D08-BC08-499725F1A036}" type="presParOf" srcId="{A8E1973A-5182-4B38-96A4-DA0831C34887}" destId="{22F6A76E-0203-494C-9780-A683382AFD0A}" srcOrd="7" destOrd="0" presId="urn:microsoft.com/office/officeart/2008/layout/LinedList"/>
    <dgm:cxn modelId="{5031E798-BB3B-4538-9F87-398653CE4C11}" type="presParOf" srcId="{22F6A76E-0203-494C-9780-A683382AFD0A}" destId="{C06360D9-6185-4434-94CE-6CC1D372F387}" srcOrd="0" destOrd="0" presId="urn:microsoft.com/office/officeart/2008/layout/LinedList"/>
    <dgm:cxn modelId="{10C858C5-9144-4BF7-90ED-7E07A28A99A0}" type="presParOf" srcId="{22F6A76E-0203-494C-9780-A683382AFD0A}" destId="{F6884A9F-944D-4CAB-9B7E-450FF3222A2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3DBE8D-2328-4A79-A42B-38F6F8A70571}">
      <dsp:nvSpPr>
        <dsp:cNvPr id="0" name=""/>
        <dsp:cNvSpPr/>
      </dsp:nvSpPr>
      <dsp:spPr>
        <a:xfrm>
          <a:off x="0" y="543"/>
          <a:ext cx="5678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D8368-0A2F-4F0F-95D3-18E60E295C71}">
      <dsp:nvSpPr>
        <dsp:cNvPr id="0" name=""/>
        <dsp:cNvSpPr/>
      </dsp:nvSpPr>
      <dsp:spPr>
        <a:xfrm>
          <a:off x="0" y="543"/>
          <a:ext cx="5678488" cy="23343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По мере того как страны стремятся добиться прогресса на пути к всеобщему охвату услугами здравоохранения (ВОУЗ), все большее значение приобретает приведение классификации доходов и расходов в соответствие с рамками политики финансирования здравоохранения, направленной на сбор доходов, объединение средств и закуп медицинских услуг. Это обеспечивает получение более актуальной информации для разработки политики на страновом уровне. В частности, это облегчает национальным заинтересованным сторонам и партнерам по развитию проведение оценки положения страны с точки зрения справедливости, эффективности и охвата по сравнению с другими странами региона или во всем мире.</a:t>
          </a:r>
          <a:endParaRPr lang="en-US" sz="1300" kern="1200" dirty="0"/>
        </a:p>
      </dsp:txBody>
      <dsp:txXfrm>
        <a:off x="0" y="543"/>
        <a:ext cx="5678488" cy="2334318"/>
      </dsp:txXfrm>
    </dsp:sp>
    <dsp:sp modelId="{2D27578A-26F8-450E-9768-29858EDA953B}">
      <dsp:nvSpPr>
        <dsp:cNvPr id="0" name=""/>
        <dsp:cNvSpPr/>
      </dsp:nvSpPr>
      <dsp:spPr>
        <a:xfrm>
          <a:off x="0" y="2334862"/>
          <a:ext cx="5678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0F8D9B-0CF4-4313-BB27-60A8C0B39DEF}">
      <dsp:nvSpPr>
        <dsp:cNvPr id="0" name=""/>
        <dsp:cNvSpPr/>
      </dsp:nvSpPr>
      <dsp:spPr>
        <a:xfrm>
          <a:off x="0" y="2334862"/>
          <a:ext cx="5678488" cy="885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Одним из инструментов, используемых для отслеживания расходов на здравоохранение, является подготовка исследований счетов здравоохранения на страновом уровне. </a:t>
          </a:r>
          <a:endParaRPr lang="en-US" sz="1300" kern="1200" dirty="0"/>
        </a:p>
      </dsp:txBody>
      <dsp:txXfrm>
        <a:off x="0" y="2334862"/>
        <a:ext cx="5678488" cy="885407"/>
      </dsp:txXfrm>
    </dsp:sp>
    <dsp:sp modelId="{257795CE-86C3-4340-A338-F11054BC6ABA}">
      <dsp:nvSpPr>
        <dsp:cNvPr id="0" name=""/>
        <dsp:cNvSpPr/>
      </dsp:nvSpPr>
      <dsp:spPr>
        <a:xfrm>
          <a:off x="0" y="3220269"/>
          <a:ext cx="5678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A97C3D-2EF8-447C-824C-94B40E089E82}">
      <dsp:nvSpPr>
        <dsp:cNvPr id="0" name=""/>
        <dsp:cNvSpPr/>
      </dsp:nvSpPr>
      <dsp:spPr>
        <a:xfrm>
          <a:off x="0" y="3220269"/>
          <a:ext cx="5678488" cy="1368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Счета здравоохранения тщательно отслеживают объем и движение средств от одного субъекта здравоохранения к другому вплоть до конечных получателей медицинских товаров и услуг. Опираясь на предпринимаемые с 2001 года глобальные усилия по созданию сопоставимых счетов здравоохранения, действующая стандартная международная методология отслеживания расходов на здравоохранение основана на концепции SHA 2011. </a:t>
          </a:r>
          <a:endParaRPr lang="en-US" sz="1300" kern="1200" dirty="0"/>
        </a:p>
      </dsp:txBody>
      <dsp:txXfrm>
        <a:off x="0" y="3220269"/>
        <a:ext cx="5678488" cy="1368961"/>
      </dsp:txXfrm>
    </dsp:sp>
    <dsp:sp modelId="{A60706DC-556E-4F7A-BB98-5C7624D61466}">
      <dsp:nvSpPr>
        <dsp:cNvPr id="0" name=""/>
        <dsp:cNvSpPr/>
      </dsp:nvSpPr>
      <dsp:spPr>
        <a:xfrm>
          <a:off x="0" y="4589230"/>
          <a:ext cx="56784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360D9-6185-4434-94CE-6CC1D372F387}">
      <dsp:nvSpPr>
        <dsp:cNvPr id="0" name=""/>
        <dsp:cNvSpPr/>
      </dsp:nvSpPr>
      <dsp:spPr>
        <a:xfrm>
          <a:off x="0" y="4589230"/>
          <a:ext cx="5678488" cy="1021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Данные, собранные и сопоставленные по странам, публикуются в Глобальной базе данных о расходах на здравоохранение (GHED).</a:t>
          </a:r>
          <a:endParaRPr lang="en-US" sz="1300" kern="1200" dirty="0"/>
        </a:p>
      </dsp:txBody>
      <dsp:txXfrm>
        <a:off x="0" y="4589230"/>
        <a:ext cx="5678488" cy="1021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6E675-D80A-4386-9344-6758EECE2CD6}" type="datetimeFigureOut">
              <a:rPr lang="ru-KZ" smtClean="0"/>
              <a:t>10.11.2023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E2295-B052-425F-A002-29D880513564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7190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4E2295-B052-425F-A002-29D880513564}" type="slidenum">
              <a:rPr lang="ru-KZ" smtClean="0"/>
              <a:t>3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5381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4E2295-B052-425F-A002-29D880513564}" type="slidenum">
              <a:rPr lang="ru-KZ" smtClean="0"/>
              <a:t>15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71702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85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4137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56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30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1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763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3119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4014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7393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5261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99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637B413-71AC-4110-BE21-B8CBBFB355B9}" type="datetimeFigureOut">
              <a:rPr lang="LID4096" smtClean="0"/>
              <a:t>11/10/2023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8538F8-4609-4218-9E34-D1084CAC77A9}" type="slidenum">
              <a:rPr lang="LID4096" smtClean="0"/>
              <a:t>‹#›</a:t>
            </a:fld>
            <a:endParaRPr lang="LID4096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813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F2A1F1B-38CF-4E64-8395-D1DC7FD04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0EFE8B-9B68-0015-A033-B2BA7DADA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8134" y="620720"/>
            <a:ext cx="6293689" cy="4185569"/>
          </a:xfrm>
        </p:spPr>
        <p:txBody>
          <a:bodyPr anchor="b">
            <a:normAutofit/>
          </a:bodyPr>
          <a:lstStyle/>
          <a:p>
            <a:pPr algn="ctr"/>
            <a:r>
              <a:rPr lang="ru-RU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Информационный бюллетень </a:t>
            </a:r>
            <a:br>
              <a:rPr lang="ru-RU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 расходах на здравоохранение</a:t>
            </a:r>
            <a:b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Казахстане </a:t>
            </a:r>
            <a:endParaRPr lang="LID4096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DE32D-92DC-B0DF-B1BF-F0E254B8D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1524" y="4974512"/>
            <a:ext cx="6280299" cy="1243941"/>
          </a:xfrm>
        </p:spPr>
        <p:txBody>
          <a:bodyPr anchor="t">
            <a:normAutofit/>
          </a:bodyPr>
          <a:lstStyle/>
          <a:p>
            <a:pPr algn="ctr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Национальный научный центр развития здравоохранения</a:t>
            </a:r>
          </a:p>
          <a:p>
            <a:pPr algn="ctr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Центр экономических исследований и совершенствования финансирования здравоохранения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DDE8FF7-41FF-D152-DA35-BA9FE876D5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74" r="48299" b="-1"/>
          <a:stretch/>
        </p:blipFill>
        <p:spPr>
          <a:xfrm>
            <a:off x="633999" y="620720"/>
            <a:ext cx="3993942" cy="5597733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6E1A6C-0B45-4473-B44A-553CA665A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901945"/>
            <a:ext cx="5852160" cy="0"/>
          </a:xfrm>
          <a:prstGeom prst="line">
            <a:avLst/>
          </a:prstGeom>
          <a:ln w="19050">
            <a:solidFill>
              <a:srgbClr val="14DBF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804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63216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</a:rPr>
              <a:t>Распределение выплат из кармана по Услугам здравоохранения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E5659F-6808-4EE9-B725-854CA7BD4A9C}"/>
              </a:ext>
            </a:extLst>
          </p:cNvPr>
          <p:cNvSpPr txBox="1"/>
          <p:nvPr/>
        </p:nvSpPr>
        <p:spPr>
          <a:xfrm>
            <a:off x="725558" y="2084832"/>
            <a:ext cx="4825497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</a:rPr>
              <a:t> </a:t>
            </a:r>
            <a:r>
              <a:rPr lang="en-US" sz="1700" dirty="0">
                <a:solidFill>
                  <a:schemeClr val="tx2"/>
                </a:solidFill>
              </a:rPr>
              <a:t>структуре текущих </a:t>
            </a:r>
            <a:r>
              <a:rPr lang="ru-RU" sz="1700" dirty="0">
                <a:solidFill>
                  <a:schemeClr val="tx2"/>
                </a:solidFill>
              </a:rPr>
              <a:t>карман</a:t>
            </a:r>
            <a:r>
              <a:rPr lang="en-US" sz="1700" dirty="0">
                <a:solidFill>
                  <a:schemeClr val="tx2"/>
                </a:solidFill>
              </a:rPr>
              <a:t>ных расходов на </a:t>
            </a:r>
            <a:r>
              <a:rPr lang="en-US" sz="1700" dirty="0" err="1">
                <a:solidFill>
                  <a:schemeClr val="tx2"/>
                </a:solidFill>
              </a:rPr>
              <a:t>здравоохранение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48,1</a:t>
            </a:r>
            <a:r>
              <a:rPr lang="en-US" sz="1700" dirty="0">
                <a:solidFill>
                  <a:schemeClr val="tx2"/>
                </a:solidFill>
              </a:rPr>
              <a:t>% </a:t>
            </a:r>
            <a:r>
              <a:rPr lang="en-US" sz="1700" dirty="0" err="1">
                <a:solidFill>
                  <a:schemeClr val="tx2"/>
                </a:solidFill>
              </a:rPr>
              <a:t>занимает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kk-KZ" sz="1700" dirty="0">
                <a:solidFill>
                  <a:schemeClr val="tx2"/>
                </a:solidFill>
              </a:rPr>
              <a:t>лекарственное обеспечение.</a:t>
            </a:r>
            <a:endParaRPr lang="en-US" sz="1700" dirty="0">
              <a:solidFill>
                <a:schemeClr val="tx2"/>
              </a:solidFill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kk-KZ" sz="1700" dirty="0">
                <a:solidFill>
                  <a:schemeClr val="tx2"/>
                </a:solidFill>
              </a:rPr>
              <a:t>37,6</a:t>
            </a:r>
            <a:r>
              <a:rPr lang="en-US" sz="1700" dirty="0">
                <a:solidFill>
                  <a:schemeClr val="tx2"/>
                </a:solidFill>
              </a:rPr>
              <a:t>% </a:t>
            </a:r>
            <a:r>
              <a:rPr lang="ru-RU" sz="1700" dirty="0">
                <a:solidFill>
                  <a:schemeClr val="tx2"/>
                </a:solidFill>
              </a:rPr>
              <a:t>выплат из кармана </a:t>
            </a:r>
            <a:r>
              <a:rPr lang="en-US" sz="1700" dirty="0">
                <a:solidFill>
                  <a:schemeClr val="tx2"/>
                </a:solidFill>
              </a:rPr>
              <a:t>направлялись в 2022 году на амбулаторно-поликлиническую помощь.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Стационарное лечение </a:t>
            </a:r>
            <a:r>
              <a:rPr lang="en-US" sz="1700" dirty="0">
                <a:solidFill>
                  <a:schemeClr val="tx2"/>
                </a:solidFill>
              </a:rPr>
              <a:t>обходится в </a:t>
            </a:r>
            <a:r>
              <a:rPr lang="kk-KZ" sz="1700" dirty="0">
                <a:solidFill>
                  <a:schemeClr val="tx2"/>
                </a:solidFill>
              </a:rPr>
              <a:t>11,3</a:t>
            </a:r>
            <a:r>
              <a:rPr lang="en-US" sz="1700" dirty="0">
                <a:solidFill>
                  <a:schemeClr val="tx2"/>
                </a:solidFill>
              </a:rPr>
              <a:t>% </a:t>
            </a:r>
            <a:r>
              <a:rPr lang="ru-RU" sz="1700" dirty="0">
                <a:solidFill>
                  <a:schemeClr val="tx2"/>
                </a:solidFill>
              </a:rPr>
              <a:t>карманных</a:t>
            </a:r>
            <a:r>
              <a:rPr lang="en-US" sz="1700" dirty="0">
                <a:solidFill>
                  <a:schemeClr val="tx2"/>
                </a:solidFill>
              </a:rPr>
              <a:t> расходов.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 err="1">
                <a:solidFill>
                  <a:schemeClr val="tx2"/>
                </a:solidFill>
              </a:rPr>
              <a:t>На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en-US" sz="1700" dirty="0" err="1">
                <a:solidFill>
                  <a:schemeClr val="tx2"/>
                </a:solidFill>
              </a:rPr>
              <a:t>реабилитационную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en-US" sz="1700" dirty="0" err="1">
                <a:solidFill>
                  <a:schemeClr val="tx2"/>
                </a:solidFill>
              </a:rPr>
              <a:t>помощь</a:t>
            </a:r>
            <a:r>
              <a:rPr lang="ru-RU" sz="1700" dirty="0">
                <a:solidFill>
                  <a:schemeClr val="tx2"/>
                </a:solidFill>
              </a:rPr>
              <a:t> и на администрирование </a:t>
            </a:r>
            <a:r>
              <a:rPr lang="en-US" sz="1700" dirty="0" err="1">
                <a:solidFill>
                  <a:schemeClr val="tx2"/>
                </a:solidFill>
              </a:rPr>
              <a:t>расходовалось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2,0% и 0,8% выплат из кармана </a:t>
            </a:r>
            <a:r>
              <a:rPr lang="en-US" sz="1700" dirty="0">
                <a:solidFill>
                  <a:schemeClr val="tx2"/>
                </a:solidFill>
              </a:rPr>
              <a:t>в 2022 </a:t>
            </a:r>
            <a:r>
              <a:rPr lang="en-US" sz="1700" dirty="0" err="1">
                <a:solidFill>
                  <a:schemeClr val="tx2"/>
                </a:solidFill>
              </a:rPr>
              <a:t>году</a:t>
            </a:r>
            <a:r>
              <a:rPr lang="en-US" sz="1700" dirty="0">
                <a:solidFill>
                  <a:schemeClr val="tx2"/>
                </a:solidFill>
              </a:rPr>
              <a:t>.</a:t>
            </a:r>
            <a:r>
              <a:rPr lang="ru-RU" sz="1700" dirty="0">
                <a:solidFill>
                  <a:schemeClr val="tx2"/>
                </a:solidFill>
              </a:rPr>
              <a:t> Долгосрочный уход составил 0,2%.</a:t>
            </a:r>
            <a:endParaRPr lang="en-US" sz="1700" dirty="0">
              <a:solidFill>
                <a:schemeClr val="tx2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530245B0-DADE-FA0C-B029-9C6CAB2A31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038346"/>
              </p:ext>
            </p:extLst>
          </p:nvPr>
        </p:nvGraphicFramePr>
        <p:xfrm>
          <a:off x="6096000" y="1359086"/>
          <a:ext cx="5971674" cy="5089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516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957" y="691181"/>
            <a:ext cx="5942728" cy="117283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tx1"/>
                </a:solidFill>
              </a:rPr>
              <a:t>структура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текущих </a:t>
            </a:r>
            <a:r>
              <a:rPr lang="en-US" sz="3200" b="1" dirty="0">
                <a:solidFill>
                  <a:schemeClr val="tx1"/>
                </a:solidFill>
              </a:rPr>
              <a:t>расходов по Услугам </a:t>
            </a:r>
            <a:r>
              <a:rPr lang="en-US" sz="3200" b="1" dirty="0" err="1">
                <a:solidFill>
                  <a:schemeClr val="tx1"/>
                </a:solidFill>
              </a:rPr>
              <a:t>здравоохранения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endParaRPr lang="LID4096" sz="3200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ABE864-AF04-FCE7-8A0C-DECB6A60B576}"/>
              </a:ext>
            </a:extLst>
          </p:cNvPr>
          <p:cNvSpPr txBox="1"/>
          <p:nvPr/>
        </p:nvSpPr>
        <p:spPr>
          <a:xfrm>
            <a:off x="283029" y="5279570"/>
            <a:ext cx="6237514" cy="1464132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</a:rPr>
              <a:t> </a:t>
            </a:r>
            <a:r>
              <a:rPr lang="en-US" sz="1700" dirty="0">
                <a:solidFill>
                  <a:schemeClr val="tx2"/>
                </a:solidFill>
              </a:rPr>
              <a:t>структуре текущих </a:t>
            </a:r>
            <a:r>
              <a:rPr lang="ru-RU" sz="1700" dirty="0">
                <a:solidFill>
                  <a:schemeClr val="tx2"/>
                </a:solidFill>
              </a:rPr>
              <a:t>расходов на оказание стационарной помощи основная доля приходится на государственные расходы – 90%.</a:t>
            </a:r>
            <a:endParaRPr lang="en-US" sz="1700" dirty="0">
              <a:solidFill>
                <a:schemeClr val="tx2"/>
              </a:solidFill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В структуре расходов на амбулаторно-поликлиническую помощь в среднем 33% приходится на карманных расходы. 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Лекарственное обеспечение на 74% обеспечивается за счет выплат из кармана</a:t>
            </a:r>
            <a:r>
              <a:rPr lang="en-US" sz="1700" dirty="0">
                <a:solidFill>
                  <a:schemeClr val="tx2"/>
                </a:solidFill>
              </a:rPr>
              <a:t>.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5765BA78-D1C6-ED09-957E-922F9B494A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1386019"/>
              </p:ext>
            </p:extLst>
          </p:nvPr>
        </p:nvGraphicFramePr>
        <p:xfrm>
          <a:off x="375299" y="1876188"/>
          <a:ext cx="6145244" cy="3314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6A6CE88F-511A-2F6B-855F-1CF09D49A1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153694"/>
              </p:ext>
            </p:extLst>
          </p:nvPr>
        </p:nvGraphicFramePr>
        <p:xfrm>
          <a:off x="6705598" y="168727"/>
          <a:ext cx="5203371" cy="3260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F1D408B1-E39E-725A-8B7A-FF449F1D18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426575"/>
              </p:ext>
            </p:extLst>
          </p:nvPr>
        </p:nvGraphicFramePr>
        <p:xfrm>
          <a:off x="6792685" y="3487393"/>
          <a:ext cx="5116284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3846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5"/>
            <a:ext cx="5071872" cy="17769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tx1"/>
                </a:solidFill>
              </a:rPr>
              <a:t>Структура текущих расходов по Услугам здравоохранения </a:t>
            </a:r>
            <a:endParaRPr lang="LID4096" sz="3200" b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E98B6A-8C75-E1D4-92AA-9E0B9BBBC901}"/>
              </a:ext>
            </a:extLst>
          </p:cNvPr>
          <p:cNvSpPr txBox="1"/>
          <p:nvPr/>
        </p:nvSpPr>
        <p:spPr>
          <a:xfrm>
            <a:off x="664899" y="2340865"/>
            <a:ext cx="4969283" cy="331187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</a:rPr>
              <a:t> </a:t>
            </a:r>
            <a:r>
              <a:rPr lang="en-US" sz="1700" dirty="0">
                <a:solidFill>
                  <a:schemeClr val="tx2"/>
                </a:solidFill>
              </a:rPr>
              <a:t>структуре текущих </a:t>
            </a:r>
            <a:r>
              <a:rPr lang="ru-RU" sz="1700" dirty="0">
                <a:solidFill>
                  <a:schemeClr val="tx2"/>
                </a:solidFill>
              </a:rPr>
              <a:t>расходов на оказание долгосрочной помощи основная доля приходится на государственные расходы – в последние годы около 81%.</a:t>
            </a:r>
            <a:endParaRPr lang="en-US" sz="1700" dirty="0">
              <a:solidFill>
                <a:schemeClr val="tx2"/>
              </a:solidFill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Структура расходов на реабилитацию за рассматриваемый период значительно изменилась. Так, карманные расходы на реабилитацию с 2013 года* сократились с 94% до 23% в 2022г.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Также, карманные расходы на долгосрочный медицинский уход (паллиативная помощь) сократились с 45% в 2010г. до 19% в 2022г.</a:t>
            </a:r>
            <a:endParaRPr lang="en-US" sz="1700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B0388A-6DD4-75C4-66A2-30A999A90273}"/>
              </a:ext>
            </a:extLst>
          </p:cNvPr>
          <p:cNvSpPr txBox="1"/>
          <p:nvPr/>
        </p:nvSpPr>
        <p:spPr>
          <a:xfrm>
            <a:off x="244931" y="6485859"/>
            <a:ext cx="4429615" cy="27417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050" i="1" dirty="0">
                <a:solidFill>
                  <a:schemeClr val="tx2"/>
                </a:solidFill>
              </a:rPr>
              <a:t>*Данные по карманным расходам до 2013 отсутствуют</a:t>
            </a:r>
            <a:endParaRPr lang="en-US" sz="1050" i="1" dirty="0">
              <a:solidFill>
                <a:schemeClr val="tx2"/>
              </a:solidFill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80576FC9-F49F-4214-4E9B-127CDFBF87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460415"/>
              </p:ext>
            </p:extLst>
          </p:nvPr>
        </p:nvGraphicFramePr>
        <p:xfrm>
          <a:off x="5763984" y="117126"/>
          <a:ext cx="6183085" cy="3311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7109325-6474-4532-9094-7D57F2D616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8621"/>
              </p:ext>
            </p:extLst>
          </p:nvPr>
        </p:nvGraphicFramePr>
        <p:xfrm>
          <a:off x="5838155" y="3428999"/>
          <a:ext cx="6183085" cy="3056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0411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F2D84D-55B0-FE23-8F79-1D38DB83E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5"/>
            <a:ext cx="4767072" cy="1374213"/>
          </a:xfrm>
        </p:spPr>
        <p:txBody>
          <a:bodyPr>
            <a:noAutofit/>
          </a:bodyPr>
          <a:lstStyle/>
          <a:p>
            <a:r>
              <a:rPr lang="ru-RU" sz="2800" dirty="0"/>
              <a:t>Распределение текущих расходов на здравоохранение по поставщикам</a:t>
            </a:r>
            <a:endParaRPr lang="LID4096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16E967-423D-F95D-ADAF-217ABBFE7CFB}"/>
              </a:ext>
            </a:extLst>
          </p:cNvPr>
          <p:cNvSpPr txBox="1"/>
          <p:nvPr/>
        </p:nvSpPr>
        <p:spPr>
          <a:xfrm>
            <a:off x="457200" y="2229330"/>
            <a:ext cx="4690155" cy="4372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В структуре текущих расходов на здравоохранение 38,6% занимают больницы общего профиля.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29,0% текущих расходов направлялись в 2022 году поставщикам амбулаторных медицинских услуг.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Поставщикам медицинских товаров направлялось 23,9% текущих расходов.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Организациям, предоставляющие дополнительные услуги, направлялось 2,6% средств, организации, оказывающие профилактические услуги получали 2,9% текущих расходов. 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На организации управления здравоохранением расходовалось 1,7% текущих расходов на здравоохранение в 2022 году.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C3868D7-FF3E-6EC1-4347-D9EEFE69B2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2704881"/>
              </p:ext>
            </p:extLst>
          </p:nvPr>
        </p:nvGraphicFramePr>
        <p:xfrm>
          <a:off x="5688419" y="649171"/>
          <a:ext cx="6198781" cy="5623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3102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/>
              <a:t>Распределение государственных расходов по </a:t>
            </a:r>
            <a:r>
              <a:rPr lang="ru-RU" sz="2800" dirty="0"/>
              <a:t>поставщикам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FD798-D6C5-CEA7-6D6E-AD66DC2CC198}"/>
              </a:ext>
            </a:extLst>
          </p:cNvPr>
          <p:cNvSpPr txBox="1"/>
          <p:nvPr/>
        </p:nvSpPr>
        <p:spPr>
          <a:xfrm>
            <a:off x="457200" y="2229330"/>
            <a:ext cx="4690155" cy="4372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В структуре текущих государственных расходов на здравоохранение 54,2% занимают больницы общего профиля.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23,6% государственных расходов направлялись в 2022 году поставщикам амбулаторных медицинских услуг.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Поставщики медицинских товаров обходятся в 9,6% государственных расходов.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Организациям, предоставляющие дополнительные услуги, направлялось 4,3% средств, организации, оказывающие профилактические услуги получали 4,7% государственных расходов. 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На организации управления здравоохранением расходовалось 1,5% государственных средств в 2022 году.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ED017E4E-610D-B4A2-2B2D-40F6314F5E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377718"/>
              </p:ext>
            </p:extLst>
          </p:nvPr>
        </p:nvGraphicFramePr>
        <p:xfrm>
          <a:off x="5647873" y="616901"/>
          <a:ext cx="6086927" cy="5624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3929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ый треугольник 14">
            <a:extLst>
              <a:ext uri="{FF2B5EF4-FFF2-40B4-BE49-F238E27FC236}">
                <a16:creationId xmlns:a16="http://schemas.microsoft.com/office/drawing/2014/main" id="{F4B7C696-509A-5637-5F1E-6AD72BBBADF0}"/>
              </a:ext>
            </a:extLst>
          </p:cNvPr>
          <p:cNvSpPr/>
          <p:nvPr/>
        </p:nvSpPr>
        <p:spPr>
          <a:xfrm flipH="1">
            <a:off x="476824" y="2663189"/>
            <a:ext cx="5215315" cy="1862983"/>
          </a:xfrm>
          <a:prstGeom prst="rt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0000">
                <a:schemeClr val="accent4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076CB-BF49-8D1A-8807-0AA4E000C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tx1"/>
                </a:solidFill>
              </a:rPr>
              <a:t>Капитальные расходы на здравоохранение</a:t>
            </a:r>
            <a:endParaRPr lang="LID4096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0869A6-CAC0-AD78-5017-665AD1810C42}"/>
              </a:ext>
            </a:extLst>
          </p:cNvPr>
          <p:cNvSpPr txBox="1"/>
          <p:nvPr/>
        </p:nvSpPr>
        <p:spPr>
          <a:xfrm>
            <a:off x="685800" y="5624756"/>
            <a:ext cx="10820399" cy="563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  <a:tabLst>
                <a:tab pos="539750" algn="l"/>
                <a:tab pos="756285" algn="l"/>
                <a:tab pos="972185" algn="l"/>
                <a:tab pos="539750" algn="l"/>
                <a:tab pos="756285" algn="l"/>
                <a:tab pos="972185" algn="l"/>
              </a:tabLst>
            </a:pPr>
            <a:r>
              <a:rPr lang="ru-RU" sz="1700" dirty="0">
                <a:solidFill>
                  <a:schemeClr val="tx2"/>
                </a:solidFill>
              </a:rPr>
              <a:t>Капитальные вложения в сектор здравоохранения в Казахстане относительно невелики по сравнению со странами ОЭСР и составили около 0,2% от ВВП в 2022 году. </a:t>
            </a: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DC182061-3ED8-853B-774F-55BFFC7097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418388"/>
              </p:ext>
            </p:extLst>
          </p:nvPr>
        </p:nvGraphicFramePr>
        <p:xfrm>
          <a:off x="0" y="2407997"/>
          <a:ext cx="6467765" cy="2768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E29418B-2531-0BC8-36C6-1013146BB4D3}"/>
              </a:ext>
            </a:extLst>
          </p:cNvPr>
          <p:cNvSpPr txBox="1"/>
          <p:nvPr/>
        </p:nvSpPr>
        <p:spPr>
          <a:xfrm>
            <a:off x="0" y="1951047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Капитальные расходы на здравоохранение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- в % к ВВП)</a:t>
            </a:r>
            <a:endParaRPr lang="ru-K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20D983B9-426A-0B3F-E8B2-2874C90B8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6160974"/>
              </p:ext>
            </p:extLst>
          </p:nvPr>
        </p:nvGraphicFramePr>
        <p:xfrm>
          <a:off x="6095999" y="2443490"/>
          <a:ext cx="59594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0B89D979-52DF-6DF6-AF75-5A05A26FA993}"/>
              </a:ext>
            </a:extLst>
          </p:cNvPr>
          <p:cNvSpPr txBox="1"/>
          <p:nvPr/>
        </p:nvSpPr>
        <p:spPr>
          <a:xfrm>
            <a:off x="6273605" y="1959672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Капитальные расходы в странах ОЭСР, </a:t>
            </a:r>
            <a:r>
              <a:rPr lang="ru-RU" sz="1400" b="0" i="1" dirty="0">
                <a:latin typeface="Arial" panose="020B0604020202020204" pitchFamily="34" charset="0"/>
                <a:cs typeface="Arial" panose="020B0604020202020204" pitchFamily="34" charset="0"/>
              </a:rPr>
              <a:t>% от ВВП </a:t>
            </a:r>
          </a:p>
          <a:p>
            <a:r>
              <a:rPr lang="ru-RU" sz="1200" b="0" i="0" u="none" strike="noStrike" kern="1200" cap="none" spc="2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(Казахстан – 2022 год, страны ОЭСР – 2021 год)</a:t>
            </a:r>
            <a:endParaRPr lang="ru-RU" sz="1400" b="0" i="0" u="none" strike="noStrike" kern="1200" cap="none" spc="20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0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124F1-BFBC-9747-AB4E-CA3317247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Расходы на здравоохранение в Казахстане 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2010 - 2022</a:t>
            </a:r>
            <a:endParaRPr lang="LID4096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:a16="http://schemas.microsoft.com/office/drawing/2014/main" id="{3E7BE94B-61E1-02A5-E843-0734F5EB5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057398"/>
              </p:ext>
            </p:extLst>
          </p:nvPr>
        </p:nvGraphicFramePr>
        <p:xfrm>
          <a:off x="5943600" y="854982"/>
          <a:ext cx="5678488" cy="5611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>
            <a:extLst>
              <a:ext uri="{FF2B5EF4-FFF2-40B4-BE49-F238E27FC236}">
                <a16:creationId xmlns:a16="http://schemas.microsoft.com/office/drawing/2014/main" id="{F841FC64-4633-F675-2CA9-A4AE8359B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128" y="4005468"/>
            <a:ext cx="4389120" cy="2381023"/>
          </a:xfrm>
        </p:spPr>
        <p:txBody>
          <a:bodyPr>
            <a:noAutofit/>
          </a:bodyPr>
          <a:lstStyle/>
          <a:p>
            <a:pPr algn="just"/>
            <a:r>
              <a:rPr lang="ru-RU" sz="1200" i="1" dirty="0">
                <a:solidFill>
                  <a:schemeClr val="accent1">
                    <a:lumMod val="50000"/>
                  </a:schemeClr>
                </a:solidFill>
              </a:rPr>
              <a:t>Этот информационный бюллетень представляет ключевую информацию о расходах на здравоохранение и потреблении, связанном со здоровьем, в Казахстане за период с 2010 по 2022 гг. Он разработан с использованием </a:t>
            </a:r>
            <a:r>
              <a:rPr lang="ru-RU" sz="1200" i="1" dirty="0" err="1">
                <a:solidFill>
                  <a:schemeClr val="accent1">
                    <a:lumMod val="50000"/>
                  </a:schemeClr>
                </a:solidFill>
              </a:rPr>
              <a:t>международно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</a:rPr>
              <a:t> признанной методологии системы счетов здравоохранения – System </a:t>
            </a:r>
            <a:r>
              <a:rPr lang="ru-RU" sz="1200" i="1" dirty="0" err="1">
                <a:solidFill>
                  <a:schemeClr val="accent1">
                    <a:lumMod val="50000"/>
                  </a:schemeClr>
                </a:solidFill>
              </a:rPr>
              <a:t>of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</a:rPr>
              <a:t> Health </a:t>
            </a:r>
            <a:r>
              <a:rPr lang="ru-RU" sz="1200" i="1" dirty="0" err="1">
                <a:solidFill>
                  <a:schemeClr val="accent1">
                    <a:lumMod val="50000"/>
                  </a:schemeClr>
                </a:solidFill>
              </a:rPr>
              <a:t>Accounts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</a:rPr>
              <a:t> 2011 (SHA 2011). </a:t>
            </a:r>
          </a:p>
          <a:p>
            <a:pPr algn="just"/>
            <a:endParaRPr lang="ru-RU" sz="12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200" i="1" dirty="0">
                <a:solidFill>
                  <a:schemeClr val="accent1">
                    <a:lumMod val="50000"/>
                  </a:schemeClr>
                </a:solidFill>
              </a:rPr>
              <a:t>Мы надеемся, что данный бюллетень послужит для формирования политического диалога по финансированию здравоохранения на страновом уровне.</a:t>
            </a:r>
            <a:endParaRPr lang="LID4096" sz="12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6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114E1-E59F-DD07-842B-EC821F638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89" y="729225"/>
            <a:ext cx="11087111" cy="100517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Сколько средств выделяется на здравоохранение</a:t>
            </a:r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4EFE0ECC-876C-67D5-5D48-1BE30873DE16}"/>
              </a:ext>
            </a:extLst>
          </p:cNvPr>
          <p:cNvSpPr txBox="1">
            <a:spLocks/>
          </p:cNvSpPr>
          <p:nvPr/>
        </p:nvSpPr>
        <p:spPr>
          <a:xfrm>
            <a:off x="424542" y="4574313"/>
            <a:ext cx="5872085" cy="22836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В процентном отношении к ВВП Республика Казахстан в 2022 году потратила 3,9% на здравоохранение. Этот показатель выше, чем в начале 2010-х годов (в среднем – 3%). Однако, ниже, чем в 2020-2021гг., что вероятно связано с дополнительными вливаниями в отрасль в период пандемии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Covid-19.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По сравнению со странами ОЭСР показатель текущих расходов на здравоохранение в Республике Казахстан ниже почти в 3 раза и имеет один из самых низких уровней финансирования сектора здравоохранения в группе стран-сравнения.</a:t>
            </a:r>
            <a:endParaRPr lang="LID4096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3F21325-DB79-E4AB-9A23-502E3321AA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190900"/>
              </p:ext>
            </p:extLst>
          </p:nvPr>
        </p:nvGraphicFramePr>
        <p:xfrm>
          <a:off x="901689" y="1734401"/>
          <a:ext cx="53949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3F21325-DB79-E4AB-9A23-502E3321AA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264900"/>
              </p:ext>
            </p:extLst>
          </p:nvPr>
        </p:nvGraphicFramePr>
        <p:xfrm>
          <a:off x="6574420" y="1231813"/>
          <a:ext cx="519303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C86C696A-E9C9-0EC3-6BAF-C289E0E2C3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0530005"/>
              </p:ext>
            </p:extLst>
          </p:nvPr>
        </p:nvGraphicFramePr>
        <p:xfrm>
          <a:off x="6445244" y="4199808"/>
          <a:ext cx="5617580" cy="252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8203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805577-B8A9-55C9-3A09-42A9A5455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28" y="3836125"/>
            <a:ext cx="6487884" cy="250371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Система здравоохранения в Казахстане в большей степени финансируется за счет обязательных схем финансирования – 6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2,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0%: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расходы государственного бюджета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40,1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%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от текущих расходов на здравоохранение;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расходы в системе ОСМС – 2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1,6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% от текущих расходов на здравоохранение.</a:t>
            </a:r>
          </a:p>
          <a:p>
            <a:pPr marL="128016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4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Частные расходы составляют 38% от текущих расходов на здравоохранение. Из них: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Выплаты из кармана – 3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0,9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%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Расходы ДМС – 1,0%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Расходы корпораций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5,9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%.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Расходы некоммерческих организаций – 0,4%.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Выплаты из кармана значительно превышают рекомендованные ВОЗ пороговые значения – 20%, и средние значения в странах ОЭСР – 16,9%.</a:t>
            </a:r>
            <a:endParaRPr lang="LID4096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666C83F-BAE4-F2C2-F791-A5CB05078582}"/>
              </a:ext>
            </a:extLst>
          </p:cNvPr>
          <p:cNvSpPr txBox="1">
            <a:spLocks/>
          </p:cNvSpPr>
          <p:nvPr/>
        </p:nvSpPr>
        <p:spPr>
          <a:xfrm>
            <a:off x="902631" y="714124"/>
            <a:ext cx="5705881" cy="118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cap="all" spc="100" dirty="0"/>
              <a:t>Как распределяются средства</a:t>
            </a:r>
            <a:endParaRPr lang="LID4096" sz="4000" b="1" cap="all" spc="100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2E653787-1570-07F6-1015-2AB635C71F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7082396"/>
              </p:ext>
            </p:extLst>
          </p:nvPr>
        </p:nvGraphicFramePr>
        <p:xfrm>
          <a:off x="7217228" y="421883"/>
          <a:ext cx="4590555" cy="2948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3CBA04AA-92AF-5029-310C-574AE84DB2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6491888"/>
              </p:ext>
            </p:extLst>
          </p:nvPr>
        </p:nvGraphicFramePr>
        <p:xfrm>
          <a:off x="6999512" y="3487301"/>
          <a:ext cx="4963102" cy="2948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03792103-B827-CBD0-FE5E-88D467458A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7596219"/>
              </p:ext>
            </p:extLst>
          </p:nvPr>
        </p:nvGraphicFramePr>
        <p:xfrm>
          <a:off x="511628" y="1650275"/>
          <a:ext cx="6615296" cy="218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1104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978ED5-CFA0-63BC-6948-11E234C5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279" y="672025"/>
            <a:ext cx="10145442" cy="111232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4000" b="1" dirty="0">
                <a:solidFill>
                  <a:schemeClr val="tx1"/>
                </a:solidFill>
              </a:rPr>
              <a:t>Структура текущих расходов</a:t>
            </a:r>
            <a:endParaRPr lang="LID4096" sz="4000" b="1" cap="none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92F61D-55F6-0119-6CCC-4DEB5EB93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85" y="5197032"/>
            <a:ext cx="11121341" cy="1469986"/>
          </a:xfrm>
        </p:spPr>
        <p:txBody>
          <a:bodyPr>
            <a:noAutofit/>
          </a:bodyPr>
          <a:lstStyle/>
          <a:p>
            <a:pPr algn="just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Приоритет сектора здравоохранения в государственных расходах с течением времени демонстрирует стабильные тенденции и колеблется в районе уровня 60-65% от ТРЗ. </a:t>
            </a:r>
            <a:endParaRPr lang="LID4096" sz="1400" dirty="0"/>
          </a:p>
          <a:p>
            <a:pPr algn="just"/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Государственные расходы на здравоохранение в 2022г. составляют более 6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% от текущих расходов на здравоохранение, что ниже, чем в среднем странах ОЭСР, но в целом соответствует уровням других стран региона. 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FCAD4AF-B92B-8820-A8B7-F72B65BE5D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40682"/>
              </p:ext>
            </p:extLst>
          </p:nvPr>
        </p:nvGraphicFramePr>
        <p:xfrm>
          <a:off x="362673" y="1871162"/>
          <a:ext cx="5785413" cy="3152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74CDA5F8-7104-ED7A-DA61-77935FDA5A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1076595"/>
              </p:ext>
            </p:extLst>
          </p:nvPr>
        </p:nvGraphicFramePr>
        <p:xfrm>
          <a:off x="6268655" y="1597642"/>
          <a:ext cx="5785412" cy="3425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4834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01C24-768B-90C1-A5E7-2C6FEE8C7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14" y="607664"/>
            <a:ext cx="9720072" cy="110207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4000" b="1" dirty="0">
                <a:solidFill>
                  <a:schemeClr val="tx1"/>
                </a:solidFill>
              </a:rPr>
              <a:t>Источники финансирования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государственных расходов</a:t>
            </a:r>
            <a:endParaRPr lang="LID4096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7238EB-5C14-A477-0764-4062863CC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00" y="4651493"/>
            <a:ext cx="11767456" cy="207587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В Казахстане система финансирования здравоохранения является смешанной. Она основана на бюджетном финансировании и системе обязательного медицинского страхования (с 2020г.)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Государственные расходы на здравоохранение в Казахстане составляют 2,3% от ВВП, что значительно ниже, чем средний показатель в странах ОЭСР – 7,6% от ВВП.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8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Фонд социального медицинского страхования за счет собранных взносов на медицинское страхование покрывает 35% государственных расходов на здравоохранение. Оставшиеся 65% финансируется из государственного бюджета (общее налогообложение), который включает расходы на обеспечение гарантированного объема бесплатной медицинской помощи – 54%, и остальные бюджетные программы, охватывающие профилактические и лечебные мероприятия, которые представляют стратегический интерес для правительства – 11%. </a:t>
            </a:r>
            <a:endParaRPr lang="LID4096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8F172299-80FB-9A7B-69BB-9527EFCFEB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603574"/>
              </p:ext>
            </p:extLst>
          </p:nvPr>
        </p:nvGraphicFramePr>
        <p:xfrm>
          <a:off x="6215605" y="1697544"/>
          <a:ext cx="5594431" cy="295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B773C35C-6C5D-D7DA-6855-777C908B6C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0393788"/>
              </p:ext>
            </p:extLst>
          </p:nvPr>
        </p:nvGraphicFramePr>
        <p:xfrm>
          <a:off x="381964" y="1697544"/>
          <a:ext cx="5833641" cy="2862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1193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978ED5-CFA0-63BC-6948-11E234C55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1232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000" b="1" dirty="0">
                <a:solidFill>
                  <a:schemeClr val="tx1"/>
                </a:solidFill>
              </a:rPr>
              <a:t>Источники частных расходов</a:t>
            </a:r>
            <a:endParaRPr lang="LID4096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92F61D-55F6-0119-6CCC-4DEB5EB93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985" y="5022905"/>
            <a:ext cx="11121341" cy="1469986"/>
          </a:xfrm>
        </p:spPr>
        <p:txBody>
          <a:bodyPr>
            <a:noAutofit/>
          </a:bodyPr>
          <a:lstStyle/>
          <a:p>
            <a:pPr marL="0" indent="0" algn="just" defTabSz="45720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Частные расходы в 2022 году составили 1 трлн 4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82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млрд. тенге или 1,4% ВВП и 38% от текущих расходов на здравоохранение.</a:t>
            </a:r>
          </a:p>
          <a:p>
            <a:pPr marL="0" indent="0" algn="just" defTabSz="457200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В структуре частные расходы включают: прямые платежи населения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81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% (1 трлн 1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8 млрд. тенге), расходы предприятий –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15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% (22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млрд. тенге), средства ДМС -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% (3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9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млрд. тенге)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расходы некоммерческих организаций –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 1%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млрд тенге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pPr marL="0" indent="0" algn="just" defTabSz="457200">
              <a:lnSpc>
                <a:spcPct val="100000"/>
              </a:lnSpc>
              <a:spcAft>
                <a:spcPts val="0"/>
              </a:spcAft>
              <a:buNone/>
            </a:pPr>
            <a:r>
              <a:rPr lang="kk-KZ" sz="1400" dirty="0">
                <a:solidFill>
                  <a:schemeClr val="accent1">
                    <a:lumMod val="50000"/>
                  </a:schemeClr>
                </a:solidFill>
              </a:rPr>
              <a:t>Относительно текущих расходов на здравоохранение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, доля прямых платежей населения (выплаты из кармана) составляет – 30,9%, доля расходов предприятий – 5,9%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ДМС – 1,0%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</a:rPr>
              <a:t>и расходы некоммерческих организаций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– 0,4%. 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926BD39E-8AF5-4944-6D41-677890E738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3051586"/>
              </p:ext>
            </p:extLst>
          </p:nvPr>
        </p:nvGraphicFramePr>
        <p:xfrm>
          <a:off x="184727" y="1697541"/>
          <a:ext cx="6954981" cy="3197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143BBCF4-00EA-AB6A-51EE-3BF2206E66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206194"/>
              </p:ext>
            </p:extLst>
          </p:nvPr>
        </p:nvGraphicFramePr>
        <p:xfrm>
          <a:off x="6713621" y="1379973"/>
          <a:ext cx="5293652" cy="3579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546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61471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err="1">
                <a:solidFill>
                  <a:schemeClr val="tx1"/>
                </a:solidFill>
              </a:rPr>
              <a:t>Распределение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текущих </a:t>
            </a:r>
            <a:r>
              <a:rPr lang="en-US" sz="3200" b="1" dirty="0">
                <a:solidFill>
                  <a:schemeClr val="tx1"/>
                </a:solidFill>
              </a:rPr>
              <a:t>расходов по Услугам здравоохранения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E5659F-6808-4EE9-B725-854CA7BD4A9C}"/>
              </a:ext>
            </a:extLst>
          </p:cNvPr>
          <p:cNvSpPr txBox="1"/>
          <p:nvPr/>
        </p:nvSpPr>
        <p:spPr>
          <a:xfrm>
            <a:off x="724275" y="2212848"/>
            <a:ext cx="4429615" cy="3931920"/>
          </a:xfrm>
          <a:prstGeom prst="rect">
            <a:avLst/>
          </a:prstGeom>
        </p:spPr>
        <p:txBody>
          <a:bodyPr vert="horz" lIns="45720" tIns="45720" rIns="45720" bIns="45720" rtlCol="0">
            <a:normAutofit lnSpcReduction="10000"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</a:rPr>
              <a:t> </a:t>
            </a:r>
            <a:r>
              <a:rPr lang="en-US" sz="1700" dirty="0">
                <a:solidFill>
                  <a:schemeClr val="tx2"/>
                </a:solidFill>
              </a:rPr>
              <a:t>структуре </a:t>
            </a:r>
            <a:r>
              <a:rPr lang="en-US" sz="1700" dirty="0" err="1">
                <a:solidFill>
                  <a:schemeClr val="tx2"/>
                </a:solidFill>
              </a:rPr>
              <a:t>текущих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en-US" sz="1700" dirty="0" err="1">
                <a:solidFill>
                  <a:schemeClr val="tx2"/>
                </a:solidFill>
              </a:rPr>
              <a:t>расходов</a:t>
            </a:r>
            <a:r>
              <a:rPr lang="en-US" sz="1700" dirty="0">
                <a:solidFill>
                  <a:schemeClr val="tx2"/>
                </a:solidFill>
              </a:rPr>
              <a:t> на </a:t>
            </a:r>
            <a:r>
              <a:rPr lang="en-US" sz="1700" dirty="0" err="1">
                <a:solidFill>
                  <a:schemeClr val="tx2"/>
                </a:solidFill>
              </a:rPr>
              <a:t>здравоохранение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34,8</a:t>
            </a:r>
            <a:r>
              <a:rPr lang="en-US" sz="1700" dirty="0">
                <a:solidFill>
                  <a:schemeClr val="tx2"/>
                </a:solidFill>
              </a:rPr>
              <a:t>% </a:t>
            </a:r>
            <a:r>
              <a:rPr lang="en-US" sz="1700" dirty="0" err="1">
                <a:solidFill>
                  <a:schemeClr val="tx2"/>
                </a:solidFill>
              </a:rPr>
              <a:t>занимает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амбулаторное лечение</a:t>
            </a:r>
            <a:r>
              <a:rPr lang="en-US" sz="1700" dirty="0">
                <a:solidFill>
                  <a:schemeClr val="tx2"/>
                </a:solidFill>
              </a:rPr>
              <a:t>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На оказание стационарной помощи направлено 28,1% текущих расходов на здравоохранение.</a:t>
            </a:r>
            <a:endParaRPr lang="en-US" sz="1700" dirty="0">
              <a:solidFill>
                <a:schemeClr val="tx2"/>
              </a:solidFill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</a:rPr>
              <a:t>Лекарственное обеспечение обходится в </a:t>
            </a:r>
            <a:r>
              <a:rPr lang="ru-RU" sz="1700" dirty="0">
                <a:solidFill>
                  <a:schemeClr val="tx2"/>
                </a:solidFill>
              </a:rPr>
              <a:t>24,7</a:t>
            </a:r>
            <a:r>
              <a:rPr lang="en-US" sz="1700" dirty="0">
                <a:solidFill>
                  <a:schemeClr val="tx2"/>
                </a:solidFill>
              </a:rPr>
              <a:t>%</a:t>
            </a:r>
            <a:r>
              <a:rPr lang="ru-RU" sz="1700" dirty="0">
                <a:solidFill>
                  <a:schemeClr val="tx2"/>
                </a:solidFill>
              </a:rPr>
              <a:t> расходов.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Затем следуют вспомогательные услуги – 3,4%, профилактические услуги – 2,6%, услуги реабилитации – 2,4%, дневной стационар – 1,7%, расходы на администрирование системы здравоохранения – 1,3%, долгосрочный уход – 0,2% и прочие расходы – 0,8%</a:t>
            </a:r>
            <a:endParaRPr lang="en-US" sz="1700" dirty="0">
              <a:solidFill>
                <a:schemeClr val="tx2"/>
              </a:solidFill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B21E3C6A-78DA-2949-8CF7-C04934F746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724688"/>
              </p:ext>
            </p:extLst>
          </p:nvPr>
        </p:nvGraphicFramePr>
        <p:xfrm>
          <a:off x="5715001" y="1586003"/>
          <a:ext cx="6292514" cy="5185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029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F4AA52-28D1-2E82-2963-1B9EE1DA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10890780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</a:rPr>
              <a:t>Распределение государственных расходов по Услугам здравоохранения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E9B6B0-059A-5C3A-B008-85A1C5AE3B5F}"/>
              </a:ext>
            </a:extLst>
          </p:cNvPr>
          <p:cNvSpPr txBox="1"/>
          <p:nvPr/>
        </p:nvSpPr>
        <p:spPr>
          <a:xfrm>
            <a:off x="825874" y="2212848"/>
            <a:ext cx="4512743" cy="39319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</a:rPr>
              <a:t>В</a:t>
            </a:r>
            <a:r>
              <a:rPr lang="en-US" sz="1700" dirty="0">
                <a:solidFill>
                  <a:schemeClr val="tx2"/>
                </a:solidFill>
                <a:effectLst/>
              </a:rPr>
              <a:t> </a:t>
            </a:r>
            <a:r>
              <a:rPr lang="en-US" sz="1700" dirty="0">
                <a:solidFill>
                  <a:schemeClr val="tx2"/>
                </a:solidFill>
              </a:rPr>
              <a:t>структуре </a:t>
            </a:r>
            <a:r>
              <a:rPr lang="en-US" sz="1700" dirty="0" err="1">
                <a:solidFill>
                  <a:schemeClr val="tx2"/>
                </a:solidFill>
              </a:rPr>
              <a:t>текущих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государственных </a:t>
            </a:r>
            <a:r>
              <a:rPr lang="en-US" sz="1700" dirty="0" err="1">
                <a:solidFill>
                  <a:schemeClr val="tx2"/>
                </a:solidFill>
              </a:rPr>
              <a:t>расходов</a:t>
            </a:r>
            <a:r>
              <a:rPr lang="en-US" sz="1700" dirty="0">
                <a:solidFill>
                  <a:schemeClr val="tx2"/>
                </a:solidFill>
              </a:rPr>
              <a:t> на </a:t>
            </a:r>
            <a:r>
              <a:rPr lang="en-US" sz="1700" dirty="0" err="1">
                <a:solidFill>
                  <a:schemeClr val="tx2"/>
                </a:solidFill>
              </a:rPr>
              <a:t>здравоохранение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39</a:t>
            </a:r>
            <a:r>
              <a:rPr lang="en-US" sz="1700" dirty="0">
                <a:solidFill>
                  <a:schemeClr val="tx2"/>
                </a:solidFill>
              </a:rPr>
              <a:t>% </a:t>
            </a:r>
            <a:r>
              <a:rPr lang="en-US" sz="1700" dirty="0" err="1">
                <a:solidFill>
                  <a:schemeClr val="tx2"/>
                </a:solidFill>
              </a:rPr>
              <a:t>занимает</a:t>
            </a:r>
            <a:r>
              <a:rPr lang="en-US" sz="1700" dirty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стационарное лечение</a:t>
            </a:r>
            <a:r>
              <a:rPr lang="en-US" sz="1700" dirty="0">
                <a:solidFill>
                  <a:schemeClr val="tx2"/>
                </a:solidFill>
              </a:rPr>
              <a:t>. 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На оказание амбулаторной поликлинической помощи направлено 33% текущих расходов на здравоохранение.</a:t>
            </a:r>
            <a:endParaRPr lang="en-US" sz="1700" dirty="0">
              <a:solidFill>
                <a:schemeClr val="tx2"/>
              </a:solidFill>
            </a:endParaRP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en-US" sz="1700" dirty="0">
                <a:solidFill>
                  <a:schemeClr val="tx2"/>
                </a:solidFill>
              </a:rPr>
              <a:t>Лекарственное обеспечение обходится в </a:t>
            </a:r>
            <a:r>
              <a:rPr lang="ru-RU" sz="1700" dirty="0">
                <a:solidFill>
                  <a:schemeClr val="tx2"/>
                </a:solidFill>
              </a:rPr>
              <a:t>10</a:t>
            </a:r>
            <a:r>
              <a:rPr lang="en-US" sz="1700" dirty="0">
                <a:solidFill>
                  <a:schemeClr val="tx2"/>
                </a:solidFill>
              </a:rPr>
              <a:t>%</a:t>
            </a:r>
            <a:r>
              <a:rPr lang="ru-RU" sz="1700" dirty="0">
                <a:solidFill>
                  <a:schemeClr val="tx2"/>
                </a:solidFill>
              </a:rPr>
              <a:t> расходов.</a:t>
            </a:r>
          </a:p>
          <a:p>
            <a:pPr algn="just" defTabSz="914400">
              <a:lnSpc>
                <a:spcPct val="90000"/>
              </a:lnSpc>
              <a:spcAft>
                <a:spcPts val="1000"/>
              </a:spcAft>
              <a:buClr>
                <a:schemeClr val="accent1"/>
              </a:buClr>
            </a:pPr>
            <a:r>
              <a:rPr lang="ru-RU" sz="1700" dirty="0">
                <a:solidFill>
                  <a:schemeClr val="tx2"/>
                </a:solidFill>
              </a:rPr>
              <a:t>Затем следуют вспомогательные услуги – 6%, профилактические услуги – 4%, дневной стационар – 3%, услуги реабилитации – 3%, расходы на администрирование системы здравоохранения – 1% и на прочие медицинские услуги – 1%.</a:t>
            </a:r>
            <a:endParaRPr lang="en-US" sz="1700" dirty="0">
              <a:solidFill>
                <a:schemeClr val="tx2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6B8884C6-5BEA-4AF0-A3CD-B1C16A5C00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203226"/>
              </p:ext>
            </p:extLst>
          </p:nvPr>
        </p:nvGraphicFramePr>
        <p:xfrm>
          <a:off x="5727033" y="1648327"/>
          <a:ext cx="6777425" cy="5209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1960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1859</TotalTime>
  <Words>1564</Words>
  <Application>Microsoft Office PowerPoint</Application>
  <PresentationFormat>Широкоэкранный</PresentationFormat>
  <Paragraphs>130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(Основной текст)</vt:lpstr>
      <vt:lpstr>Times New Roman</vt:lpstr>
      <vt:lpstr>Tw Cen MT</vt:lpstr>
      <vt:lpstr>Tw Cen MT Condensed</vt:lpstr>
      <vt:lpstr>Wingdings</vt:lpstr>
      <vt:lpstr>Wingdings 3</vt:lpstr>
      <vt:lpstr>Интеграл</vt:lpstr>
      <vt:lpstr>Информационный бюллетень  о расходах на здравоохранение в Казахстане </vt:lpstr>
      <vt:lpstr>Расходы на здравоохранение в Казахстане   2010 - 2022</vt:lpstr>
      <vt:lpstr>Сколько средств выделяется на здравоохранение</vt:lpstr>
      <vt:lpstr>Презентация PowerPoint</vt:lpstr>
      <vt:lpstr>Структура текущих расходов</vt:lpstr>
      <vt:lpstr>Источники финансирования государственных расходов</vt:lpstr>
      <vt:lpstr>Источники частных расходов</vt:lpstr>
      <vt:lpstr>Распределение текущих расходов по Услугам здравоохранения </vt:lpstr>
      <vt:lpstr>Распределение государственных расходов по Услугам здравоохранения </vt:lpstr>
      <vt:lpstr>Распределение выплат из кармана по Услугам здравоохранения </vt:lpstr>
      <vt:lpstr>структура текущих расходов по Услугам здравоохранения </vt:lpstr>
      <vt:lpstr>Структура текущих расходов по Услугам здравоохранения </vt:lpstr>
      <vt:lpstr>Распределение текущих расходов на здравоохранение по поставщикам</vt:lpstr>
      <vt:lpstr>Распределение государственных расходов по поставщикам</vt:lpstr>
      <vt:lpstr>Капитальные расходы на здравоохранение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Информационный бюллетень  о расходах на здравоохранение в Казахстане</dc:title>
  <dc:creator>Бибигуль Омирбаева</dc:creator>
  <cp:lastModifiedBy>Нурай С. Әшірбекова</cp:lastModifiedBy>
  <cp:revision>112</cp:revision>
  <dcterms:created xsi:type="dcterms:W3CDTF">2023-05-10T04:20:45Z</dcterms:created>
  <dcterms:modified xsi:type="dcterms:W3CDTF">2023-11-10T06:57:02Z</dcterms:modified>
</cp:coreProperties>
</file>